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4"/>
  </p:sldMasterIdLst>
  <p:notesMasterIdLst>
    <p:notesMasterId r:id="rId18"/>
  </p:notesMasterIdLst>
  <p:sldIdLst>
    <p:sldId id="256" r:id="rId5"/>
    <p:sldId id="257" r:id="rId6"/>
    <p:sldId id="260" r:id="rId7"/>
    <p:sldId id="261" r:id="rId8"/>
    <p:sldId id="275" r:id="rId9"/>
    <p:sldId id="276" r:id="rId10"/>
    <p:sldId id="278" r:id="rId11"/>
    <p:sldId id="274" r:id="rId12"/>
    <p:sldId id="283" r:id="rId13"/>
    <p:sldId id="284" r:id="rId14"/>
    <p:sldId id="279" r:id="rId15"/>
    <p:sldId id="301" r:id="rId16"/>
    <p:sldId id="302"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296E55-D1E7-4F52-A7EC-00B6494C6579}" v="2" dt="2021-06-23T01:07:46.7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885" autoAdjust="0"/>
    <p:restoredTop sz="94638" autoAdjust="0"/>
  </p:normalViewPr>
  <p:slideViewPr>
    <p:cSldViewPr>
      <p:cViewPr varScale="1">
        <p:scale>
          <a:sx n="104" d="100"/>
          <a:sy n="104" d="100"/>
        </p:scale>
        <p:origin x="161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mara Mason" userId="d87ad11f-6f7e-4efe-a3f1-61dc59dd24a8" providerId="ADAL" clId="{AF296E55-D1E7-4F52-A7EC-00B6494C6579}"/>
    <pc:docChg chg="addSld delSld modSld">
      <pc:chgData name="Tamara Mason" userId="d87ad11f-6f7e-4efe-a3f1-61dc59dd24a8" providerId="ADAL" clId="{AF296E55-D1E7-4F52-A7EC-00B6494C6579}" dt="2021-06-23T01:07:50.576" v="2" actId="47"/>
      <pc:docMkLst>
        <pc:docMk/>
      </pc:docMkLst>
      <pc:sldChg chg="del">
        <pc:chgData name="Tamara Mason" userId="d87ad11f-6f7e-4efe-a3f1-61dc59dd24a8" providerId="ADAL" clId="{AF296E55-D1E7-4F52-A7EC-00B6494C6579}" dt="2021-06-23T01:07:50.576" v="2" actId="47"/>
        <pc:sldMkLst>
          <pc:docMk/>
          <pc:sldMk cId="177472625" sldId="281"/>
        </pc:sldMkLst>
      </pc:sldChg>
      <pc:sldChg chg="add">
        <pc:chgData name="Tamara Mason" userId="d87ad11f-6f7e-4efe-a3f1-61dc59dd24a8" providerId="ADAL" clId="{AF296E55-D1E7-4F52-A7EC-00B6494C6579}" dt="2021-06-23T01:07:25.835" v="0"/>
        <pc:sldMkLst>
          <pc:docMk/>
          <pc:sldMk cId="542234952" sldId="301"/>
        </pc:sldMkLst>
      </pc:sldChg>
      <pc:sldChg chg="add">
        <pc:chgData name="Tamara Mason" userId="d87ad11f-6f7e-4efe-a3f1-61dc59dd24a8" providerId="ADAL" clId="{AF296E55-D1E7-4F52-A7EC-00B6494C6579}" dt="2021-06-23T01:07:46.778" v="1"/>
        <pc:sldMkLst>
          <pc:docMk/>
          <pc:sldMk cId="2664348380" sldId="30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0" hangingPunct="0">
              <a:defRPr sz="1200"/>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0" hangingPunct="0">
              <a:defRPr sz="1200"/>
            </a:lvl1pPr>
          </a:lstStyle>
          <a:p>
            <a:pPr>
              <a:defRPr/>
            </a:pPr>
            <a:fld id="{DD59E4EA-0891-43CA-BF86-AC0E1AD49940}" type="datetimeFigureOut">
              <a:rPr lang="en-US"/>
              <a:pPr>
                <a:defRPr/>
              </a:pPr>
              <a:t>7/20/2021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0" hangingPunct="0">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0" hangingPunct="0">
              <a:defRPr sz="1200"/>
            </a:lvl1pPr>
          </a:lstStyle>
          <a:p>
            <a:fld id="{C4FBF823-5810-4922-92D0-2BD6E6ABAF39}" type="slidenum">
              <a:rPr lang="en-US" altLang="en-US"/>
              <a:pPr/>
              <a:t>‹#›</a:t>
            </a:fld>
            <a:endParaRPr lang="en-US" altLang="en-US"/>
          </a:p>
        </p:txBody>
      </p:sp>
    </p:spTree>
    <p:extLst>
      <p:ext uri="{BB962C8B-B14F-4D97-AF65-F5344CB8AC3E}">
        <p14:creationId xmlns:p14="http://schemas.microsoft.com/office/powerpoint/2010/main" val="413901091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1536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FD1D31B-5A99-43CF-9FEA-F573F68C52B0}" type="slidenum">
              <a:rPr lang="en-US" altLang="en-US"/>
              <a:pPr/>
              <a:t>1</a:t>
            </a:fld>
            <a:endParaRPr lang="en-US" altLang="en-US"/>
          </a:p>
        </p:txBody>
      </p:sp>
    </p:spTree>
    <p:extLst>
      <p:ext uri="{BB962C8B-B14F-4D97-AF65-F5344CB8AC3E}">
        <p14:creationId xmlns:p14="http://schemas.microsoft.com/office/powerpoint/2010/main" val="8084063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p:txBody>
          <a:bodyPr/>
          <a:lstStyle/>
          <a:p>
            <a:pPr>
              <a:defRPr/>
            </a:pPr>
            <a:fld id="{89363376-108B-47B5-906B-C964239447CF}" type="slidenum">
              <a:rPr lang="en-US" smtClean="0"/>
              <a:pPr>
                <a:defRPr/>
              </a:pPr>
              <a:t>13</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021564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150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3CBF415-8E6F-4FBB-9890-33D0EAA91A96}" type="slidenum">
              <a:rPr lang="en-US" altLang="en-US"/>
              <a:pPr/>
              <a:t>2</a:t>
            </a:fld>
            <a:endParaRPr lang="en-US" altLang="en-US"/>
          </a:p>
        </p:txBody>
      </p:sp>
    </p:spTree>
    <p:extLst>
      <p:ext uri="{BB962C8B-B14F-4D97-AF65-F5344CB8AC3E}">
        <p14:creationId xmlns:p14="http://schemas.microsoft.com/office/powerpoint/2010/main" val="2904230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355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04846B9-0744-48FD-B78F-8569B43B9744}" type="slidenum">
              <a:rPr lang="en-US" altLang="en-US"/>
              <a:pPr/>
              <a:t>3</a:t>
            </a:fld>
            <a:endParaRPr lang="en-US" altLang="en-US"/>
          </a:p>
        </p:txBody>
      </p:sp>
    </p:spTree>
    <p:extLst>
      <p:ext uri="{BB962C8B-B14F-4D97-AF65-F5344CB8AC3E}">
        <p14:creationId xmlns:p14="http://schemas.microsoft.com/office/powerpoint/2010/main" val="30245554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2560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F4531C6-E732-4A89-BD6D-A285E53D0108}" type="slidenum">
              <a:rPr lang="en-US" altLang="en-US"/>
              <a:pPr/>
              <a:t>4</a:t>
            </a:fld>
            <a:endParaRPr lang="en-US" altLang="en-US"/>
          </a:p>
        </p:txBody>
      </p:sp>
    </p:spTree>
    <p:extLst>
      <p:ext uri="{BB962C8B-B14F-4D97-AF65-F5344CB8AC3E}">
        <p14:creationId xmlns:p14="http://schemas.microsoft.com/office/powerpoint/2010/main" val="42137312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765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2E962BF-427F-4680-929E-7DA89C94448E}" type="slidenum">
              <a:rPr lang="en-US" altLang="en-US"/>
              <a:pPr/>
              <a:t>5</a:t>
            </a:fld>
            <a:endParaRPr lang="en-US" altLang="en-US"/>
          </a:p>
        </p:txBody>
      </p:sp>
    </p:spTree>
    <p:extLst>
      <p:ext uri="{BB962C8B-B14F-4D97-AF65-F5344CB8AC3E}">
        <p14:creationId xmlns:p14="http://schemas.microsoft.com/office/powerpoint/2010/main" val="2484215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969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1DDBD3B-EA00-437E-A916-5E402E96FB73}" type="slidenum">
              <a:rPr lang="en-US" altLang="en-US"/>
              <a:pPr/>
              <a:t>6</a:t>
            </a:fld>
            <a:endParaRPr lang="en-US" altLang="en-US"/>
          </a:p>
        </p:txBody>
      </p:sp>
    </p:spTree>
    <p:extLst>
      <p:ext uri="{BB962C8B-B14F-4D97-AF65-F5344CB8AC3E}">
        <p14:creationId xmlns:p14="http://schemas.microsoft.com/office/powerpoint/2010/main" val="36977732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174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27AAEE6-5EC5-47EE-BA5E-57466DB28B17}" type="slidenum">
              <a:rPr lang="en-US" altLang="en-US"/>
              <a:pPr/>
              <a:t>7</a:t>
            </a:fld>
            <a:endParaRPr lang="en-US" altLang="en-US"/>
          </a:p>
        </p:txBody>
      </p:sp>
    </p:spTree>
    <p:extLst>
      <p:ext uri="{BB962C8B-B14F-4D97-AF65-F5344CB8AC3E}">
        <p14:creationId xmlns:p14="http://schemas.microsoft.com/office/powerpoint/2010/main" val="40220364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37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D0AF175-F107-4C3A-815A-4CF6016FA921}" type="slidenum">
              <a:rPr lang="en-US" altLang="en-US"/>
              <a:pPr/>
              <a:t>8</a:t>
            </a:fld>
            <a:endParaRPr lang="en-US" altLang="en-US"/>
          </a:p>
        </p:txBody>
      </p:sp>
    </p:spTree>
    <p:extLst>
      <p:ext uri="{BB962C8B-B14F-4D97-AF65-F5344CB8AC3E}">
        <p14:creationId xmlns:p14="http://schemas.microsoft.com/office/powerpoint/2010/main" val="3275841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p:txBody>
          <a:bodyPr/>
          <a:lstStyle/>
          <a:p>
            <a:pPr>
              <a:defRPr/>
            </a:pPr>
            <a:fld id="{07B2AC53-41CC-4CCD-94E7-D2BE72D8B8E6}" type="slidenum">
              <a:rPr lang="en-US" smtClean="0"/>
              <a:pPr>
                <a:defRPr/>
              </a:pPr>
              <a:t>12</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407902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fld id="{6DEE3158-9D3B-4000-83B9-EC03425078D0}" type="datetimeFigureOut">
              <a:rPr lang="en-US"/>
              <a:pPr>
                <a:defRPr/>
              </a:pPr>
              <a:t>7/20/2021</a:t>
            </a:fld>
            <a:endParaRPr lang="en-US"/>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fld id="{73B43E42-FC3F-4E8B-9AEF-41A945CEA978}" type="slidenum">
              <a:rPr lang="en-US" altLang="en-US"/>
              <a:pPr/>
              <a:t>‹#›</a:t>
            </a:fld>
            <a:endParaRPr lang="en-US" altLang="en-US"/>
          </a:p>
        </p:txBody>
      </p:sp>
    </p:spTree>
    <p:extLst>
      <p:ext uri="{BB962C8B-B14F-4D97-AF65-F5344CB8AC3E}">
        <p14:creationId xmlns:p14="http://schemas.microsoft.com/office/powerpoint/2010/main" val="2166674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5DE07AF7-6997-4E46-9649-8CBEAEAE0938}" type="datetimeFigureOut">
              <a:rPr lang="en-US"/>
              <a:pPr>
                <a:defRPr/>
              </a:pPr>
              <a:t>7/20/2021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fld id="{85F5CEF3-85CB-41C5-8909-FDC760C8E8AF}" type="slidenum">
              <a:rPr lang="en-US" altLang="en-US"/>
              <a:pPr/>
              <a:t>‹#›</a:t>
            </a:fld>
            <a:endParaRPr lang="en-US" altLang="en-US"/>
          </a:p>
        </p:txBody>
      </p:sp>
    </p:spTree>
    <p:extLst>
      <p:ext uri="{BB962C8B-B14F-4D97-AF65-F5344CB8AC3E}">
        <p14:creationId xmlns:p14="http://schemas.microsoft.com/office/powerpoint/2010/main" val="4144379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AA2D6BB4-F070-4E21-AA61-70230DC9377A}" type="datetimeFigureOut">
              <a:rPr lang="en-US"/>
              <a:pPr>
                <a:defRPr/>
              </a:pPr>
              <a:t>7/20/2021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fld id="{5CB76BDA-1E6F-47EE-B319-F222909CC8FA}" type="slidenum">
              <a:rPr lang="en-US" altLang="en-US"/>
              <a:pPr/>
              <a:t>‹#›</a:t>
            </a:fld>
            <a:endParaRPr lang="en-US" altLang="en-US"/>
          </a:p>
        </p:txBody>
      </p:sp>
    </p:spTree>
    <p:extLst>
      <p:ext uri="{BB962C8B-B14F-4D97-AF65-F5344CB8AC3E}">
        <p14:creationId xmlns:p14="http://schemas.microsoft.com/office/powerpoint/2010/main" val="2790270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p:cNvSpPr>
            <a:spLocks noGrp="1"/>
          </p:cNvSpPr>
          <p:nvPr>
            <p:ph type="dt" sz="half" idx="10"/>
          </p:nvPr>
        </p:nvSpPr>
        <p:spPr/>
        <p:txBody>
          <a:bodyPr rtlCol="0"/>
          <a:lstStyle>
            <a:lvl1pPr>
              <a:defRPr/>
            </a:lvl1pPr>
          </a:lstStyle>
          <a:p>
            <a:pPr>
              <a:defRPr/>
            </a:pPr>
            <a:fld id="{7C406C88-AF49-409B-9470-3B999C1A1928}" type="datetimeFigureOut">
              <a:rPr lang="en-US"/>
              <a:pPr>
                <a:defRPr/>
              </a:pPr>
              <a:t>7/20/2021</a:t>
            </a:fld>
            <a:endParaRPr lang="en-US"/>
          </a:p>
        </p:txBody>
      </p:sp>
      <p:sp>
        <p:nvSpPr>
          <p:cNvPr id="5" name="Slide Number Placeholder 8"/>
          <p:cNvSpPr>
            <a:spLocks noGrp="1"/>
          </p:cNvSpPr>
          <p:nvPr>
            <p:ph type="sldNum" sz="quarter" idx="11"/>
          </p:nvPr>
        </p:nvSpPr>
        <p:spPr/>
        <p:txBody>
          <a:bodyPr/>
          <a:lstStyle>
            <a:lvl1pPr>
              <a:defRPr/>
            </a:lvl1pPr>
          </a:lstStyle>
          <a:p>
            <a:fld id="{225A632F-590A-4267-ABAC-3EDCA10EB6CA}" type="slidenum">
              <a:rPr lang="en-US" altLang="en-US"/>
              <a:pPr/>
              <a:t>‹#›</a:t>
            </a:fld>
            <a:endParaRPr lang="en-US" altLang="en-US"/>
          </a:p>
        </p:txBody>
      </p:sp>
      <p:sp>
        <p:nvSpPr>
          <p:cNvPr id="6" name="Footer Placeholder 9"/>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3131760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a:t>Click to edit Master title style</a:t>
            </a:r>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fld id="{CA699DF7-6D25-4270-8038-DA16DE4B07FB}" type="datetimeFigureOut">
              <a:rPr lang="en-US"/>
              <a:pPr>
                <a:defRPr/>
              </a:pPr>
              <a:t>7/20/2021</a:t>
            </a:fld>
            <a:endParaRPr lang="en-US"/>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fld id="{F1795CC9-5489-44CF-BC0F-CA5B4246A041}" type="slidenum">
              <a:rPr lang="en-US" altLang="en-US"/>
              <a:pPr/>
              <a:t>‹#›</a:t>
            </a:fld>
            <a:endParaRPr lang="en-US" altLang="en-US"/>
          </a:p>
        </p:txBody>
      </p:sp>
    </p:spTree>
    <p:extLst>
      <p:ext uri="{BB962C8B-B14F-4D97-AF65-F5344CB8AC3E}">
        <p14:creationId xmlns:p14="http://schemas.microsoft.com/office/powerpoint/2010/main" val="134314432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457200"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270248"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45CBEA84-2E2C-4DAD-B1A7-39CC34270AC3}" type="datetimeFigureOut">
              <a:rPr lang="en-US"/>
              <a:pPr>
                <a:defRPr/>
              </a:pPr>
              <a:t>7/20/2021</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fld id="{6E4BFA09-7DF2-4CBF-B10D-4FFCFF5685CB}" type="slidenum">
              <a:rPr lang="en-US" altLang="en-US"/>
              <a:pPr/>
              <a:t>‹#›</a:t>
            </a:fld>
            <a:endParaRPr lang="en-US" altLang="en-US"/>
          </a:p>
        </p:txBody>
      </p:sp>
    </p:spTree>
    <p:extLst>
      <p:ext uri="{BB962C8B-B14F-4D97-AF65-F5344CB8AC3E}">
        <p14:creationId xmlns:p14="http://schemas.microsoft.com/office/powerpoint/2010/main" val="1531946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457200"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371975"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7" name="Date Placeholder 13"/>
          <p:cNvSpPr>
            <a:spLocks noGrp="1"/>
          </p:cNvSpPr>
          <p:nvPr>
            <p:ph type="dt" sz="half" idx="10"/>
          </p:nvPr>
        </p:nvSpPr>
        <p:spPr/>
        <p:txBody>
          <a:bodyPr/>
          <a:lstStyle>
            <a:lvl1pPr>
              <a:defRPr/>
            </a:lvl1pPr>
          </a:lstStyle>
          <a:p>
            <a:pPr>
              <a:defRPr/>
            </a:pPr>
            <a:fld id="{5B0525BF-A5C1-4EB2-A9BF-1FD838F66D43}" type="datetimeFigureOut">
              <a:rPr lang="en-US"/>
              <a:pPr>
                <a:defRPr/>
              </a:pPr>
              <a:t>7/20/2021</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fld id="{9A2A50EC-6D05-454E-B408-1BDD7A002186}" type="slidenum">
              <a:rPr lang="en-US" altLang="en-US"/>
              <a:pPr/>
              <a:t>‹#›</a:t>
            </a:fld>
            <a:endParaRPr lang="en-US" altLang="en-US"/>
          </a:p>
        </p:txBody>
      </p:sp>
    </p:spTree>
    <p:extLst>
      <p:ext uri="{BB962C8B-B14F-4D97-AF65-F5344CB8AC3E}">
        <p14:creationId xmlns:p14="http://schemas.microsoft.com/office/powerpoint/2010/main" val="3442375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5"/>
          <p:cNvSpPr>
            <a:spLocks noGrp="1"/>
          </p:cNvSpPr>
          <p:nvPr>
            <p:ph type="dt" sz="half" idx="10"/>
          </p:nvPr>
        </p:nvSpPr>
        <p:spPr/>
        <p:txBody>
          <a:bodyPr rtlCol="0"/>
          <a:lstStyle>
            <a:lvl1pPr>
              <a:defRPr/>
            </a:lvl1pPr>
          </a:lstStyle>
          <a:p>
            <a:pPr>
              <a:defRPr/>
            </a:pPr>
            <a:fld id="{3539B46E-279C-4E6A-8D2C-68E6286F5C3C}" type="datetimeFigureOut">
              <a:rPr lang="en-US"/>
              <a:pPr>
                <a:defRPr/>
              </a:pPr>
              <a:t>7/20/2021</a:t>
            </a:fld>
            <a:endParaRPr lang="en-US"/>
          </a:p>
        </p:txBody>
      </p:sp>
      <p:sp>
        <p:nvSpPr>
          <p:cNvPr id="4" name="Slide Number Placeholder 6"/>
          <p:cNvSpPr>
            <a:spLocks noGrp="1"/>
          </p:cNvSpPr>
          <p:nvPr>
            <p:ph type="sldNum" sz="quarter" idx="11"/>
          </p:nvPr>
        </p:nvSpPr>
        <p:spPr/>
        <p:txBody>
          <a:bodyPr/>
          <a:lstStyle>
            <a:lvl1pPr>
              <a:defRPr/>
            </a:lvl1pPr>
          </a:lstStyle>
          <a:p>
            <a:fld id="{26735F16-2D46-4B76-A83A-36BFEDBFBDD0}" type="slidenum">
              <a:rPr lang="en-US" altLang="en-US"/>
              <a:pPr/>
              <a:t>‹#›</a:t>
            </a:fld>
            <a:endParaRPr lang="en-US" altLang="en-US"/>
          </a:p>
        </p:txBody>
      </p:sp>
      <p:sp>
        <p:nvSpPr>
          <p:cNvPr id="5" name="Footer Placeholder 7"/>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543346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5A1D5998-0B6A-496B-99C8-7C8097700932}" type="datetimeFigureOut">
              <a:rPr lang="en-US"/>
              <a:pPr>
                <a:defRPr/>
              </a:pPr>
              <a:t>7/20/2021</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fld id="{7A98665C-1251-4D08-ACFE-A84E60FD26DE}" type="slidenum">
              <a:rPr lang="en-US" altLang="en-US"/>
              <a:pPr/>
              <a:t>‹#›</a:t>
            </a:fld>
            <a:endParaRPr lang="en-US" altLang="en-US"/>
          </a:p>
        </p:txBody>
      </p:sp>
    </p:spTree>
    <p:extLst>
      <p:ext uri="{BB962C8B-B14F-4D97-AF65-F5344CB8AC3E}">
        <p14:creationId xmlns:p14="http://schemas.microsoft.com/office/powerpoint/2010/main" val="2129764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Straight Connector 6"/>
          <p:cNvSpPr>
            <a:spLocks noChangeShapeType="1"/>
          </p:cNvSpPr>
          <p:nvPr/>
        </p:nvSpPr>
        <p:spPr bwMode="auto">
          <a:xfrm>
            <a:off x="6192838" y="0"/>
            <a:ext cx="0" cy="6858000"/>
          </a:xfrm>
          <a:prstGeom prst="line">
            <a:avLst/>
          </a:prstGeom>
          <a:noFill/>
          <a:ln w="12700" algn="ctr">
            <a:solidFill>
              <a:schemeClr val="accent1"/>
            </a:solidFill>
            <a:round/>
            <a:headEnd/>
            <a:tailEnd/>
          </a:ln>
        </p:spPr>
        <p:txBody>
          <a:bodyPr/>
          <a:lstStyle/>
          <a:p>
            <a:pPr eaLnBrk="0" hangingPunct="0">
              <a:defRPr/>
            </a:pPr>
            <a:endParaRPr lang="en-US"/>
          </a:p>
        </p:txBody>
      </p:sp>
      <p:sp>
        <p:nvSpPr>
          <p:cNvPr id="8" name="Straight Connector 7"/>
          <p:cNvSpPr>
            <a:spLocks noChangeShapeType="1"/>
          </p:cNvSpPr>
          <p:nvPr/>
        </p:nvSpPr>
        <p:spPr bwMode="auto">
          <a:xfrm>
            <a:off x="8991600" y="0"/>
            <a:ext cx="0" cy="6858000"/>
          </a:xfrm>
          <a:prstGeom prst="line">
            <a:avLst/>
          </a:prstGeom>
          <a:noFill/>
          <a:ln w="19050" algn="ctr">
            <a:solidFill>
              <a:schemeClr val="accent1"/>
            </a:solidFill>
            <a:round/>
            <a:headEnd/>
            <a:tailEnd/>
          </a:ln>
        </p:spPr>
        <p:txBody>
          <a:bodyPr/>
          <a:lstStyle/>
          <a:p>
            <a:pPr eaLnBrk="0" hangingPunct="0">
              <a:defRPr/>
            </a:pPr>
            <a:endParaRPr lang="en-US"/>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9"/>
          <p:cNvSpPr>
            <a:spLocks noChangeShapeType="1"/>
          </p:cNvSpPr>
          <p:nvPr/>
        </p:nvSpPr>
        <p:spPr bwMode="auto">
          <a:xfrm>
            <a:off x="8915400" y="0"/>
            <a:ext cx="0" cy="6858000"/>
          </a:xfrm>
          <a:prstGeom prst="line">
            <a:avLst/>
          </a:prstGeom>
          <a:noFill/>
          <a:ln w="9525" algn="ctr">
            <a:solidFill>
              <a:schemeClr val="accent1"/>
            </a:solidFill>
            <a:round/>
            <a:headEnd/>
            <a:tailEnd/>
          </a:ln>
        </p:spPr>
        <p:txBody>
          <a:bodyPr/>
          <a:lstStyle/>
          <a:p>
            <a:pPr eaLnBrk="0" hangingPunct="0">
              <a:defRPr/>
            </a:pPr>
            <a:endParaRPr lang="en-US"/>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Date Placeholder 20"/>
          <p:cNvSpPr>
            <a:spLocks noGrp="1"/>
          </p:cNvSpPr>
          <p:nvPr>
            <p:ph type="dt" sz="half" idx="10"/>
          </p:nvPr>
        </p:nvSpPr>
        <p:spPr/>
        <p:txBody>
          <a:bodyPr rtlCol="0"/>
          <a:lstStyle>
            <a:lvl1pPr>
              <a:defRPr/>
            </a:lvl1pPr>
          </a:lstStyle>
          <a:p>
            <a:pPr>
              <a:defRPr/>
            </a:pPr>
            <a:fld id="{2E1B8705-A26B-4F75-9730-4CD417E4F9FE}" type="datetimeFigureOut">
              <a:rPr lang="en-US"/>
              <a:pPr>
                <a:defRPr/>
              </a:pPr>
              <a:t>7/20/2021</a:t>
            </a:fld>
            <a:endParaRPr lang="en-US"/>
          </a:p>
        </p:txBody>
      </p:sp>
      <p:sp>
        <p:nvSpPr>
          <p:cNvPr id="13" name="Slide Number Placeholder 21"/>
          <p:cNvSpPr>
            <a:spLocks noGrp="1"/>
          </p:cNvSpPr>
          <p:nvPr>
            <p:ph type="sldNum" sz="quarter" idx="11"/>
          </p:nvPr>
        </p:nvSpPr>
        <p:spPr/>
        <p:txBody>
          <a:bodyPr/>
          <a:lstStyle>
            <a:lvl1pPr>
              <a:defRPr/>
            </a:lvl1pPr>
          </a:lstStyle>
          <a:p>
            <a:fld id="{C91E076D-4E2D-4A1F-9F80-D748F31124F4}" type="slidenum">
              <a:rPr lang="en-US" altLang="en-US"/>
              <a:pPr/>
              <a:t>‹#›</a:t>
            </a:fld>
            <a:endParaRPr lang="en-US" altLang="en-US"/>
          </a:p>
        </p:txBody>
      </p:sp>
      <p:sp>
        <p:nvSpPr>
          <p:cNvPr id="14" name="Footer Placeholder 22"/>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1464133279"/>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Straight Connector 6"/>
          <p:cNvSpPr>
            <a:spLocks noChangeShapeType="1"/>
          </p:cNvSpPr>
          <p:nvPr/>
        </p:nvSpPr>
        <p:spPr bwMode="auto">
          <a:xfrm>
            <a:off x="8991600" y="0"/>
            <a:ext cx="0" cy="6858000"/>
          </a:xfrm>
          <a:prstGeom prst="line">
            <a:avLst/>
          </a:prstGeom>
          <a:noFill/>
          <a:ln w="9525" algn="ctr">
            <a:solidFill>
              <a:schemeClr val="tx1"/>
            </a:solidFill>
            <a:round/>
            <a:headEnd/>
            <a:tailEnd/>
          </a:ln>
        </p:spPr>
        <p:txBody>
          <a:bodyPr/>
          <a:lstStyle/>
          <a:p>
            <a:pPr eaLnBrk="0" hangingPunct="0">
              <a:defRPr/>
            </a:pPr>
            <a:endParaRPr lang="en-US"/>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traight Connector 8"/>
          <p:cNvSpPr>
            <a:spLocks noChangeShapeType="1"/>
          </p:cNvSpPr>
          <p:nvPr/>
        </p:nvSpPr>
        <p:spPr bwMode="auto">
          <a:xfrm>
            <a:off x="8915400" y="0"/>
            <a:ext cx="0" cy="6858000"/>
          </a:xfrm>
          <a:prstGeom prst="line">
            <a:avLst/>
          </a:prstGeom>
          <a:noFill/>
          <a:ln w="9525" algn="ctr">
            <a:solidFill>
              <a:schemeClr val="accent1"/>
            </a:solidFill>
            <a:round/>
            <a:headEnd/>
            <a:tailEnd/>
          </a:ln>
        </p:spPr>
        <p:txBody>
          <a:bodyPr/>
          <a:lstStyle/>
          <a:p>
            <a:pPr eaLnBrk="0" hangingPunct="0">
              <a:defRPr/>
            </a:pPr>
            <a:endParaRPr lang="en-US"/>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Straight Connector 10"/>
          <p:cNvSpPr>
            <a:spLocks noChangeShapeType="1"/>
          </p:cNvSpPr>
          <p:nvPr/>
        </p:nvSpPr>
        <p:spPr bwMode="auto">
          <a:xfrm>
            <a:off x="6192838" y="0"/>
            <a:ext cx="0" cy="6858000"/>
          </a:xfrm>
          <a:prstGeom prst="line">
            <a:avLst/>
          </a:prstGeom>
          <a:noFill/>
          <a:ln w="12700" algn="ctr">
            <a:solidFill>
              <a:schemeClr val="accent1"/>
            </a:solidFill>
            <a:round/>
            <a:headEnd/>
            <a:tailEnd/>
          </a:ln>
        </p:spPr>
        <p:txBody>
          <a:bodyPr/>
          <a:lstStyle/>
          <a:p>
            <a:pPr eaLnBrk="0" hangingPunct="0">
              <a:defRPr/>
            </a:pPr>
            <a:endParaRPr lang="en-US"/>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fld id="{1C510F36-47E8-4B2B-B69B-88C697B79812}" type="datetimeFigureOut">
              <a:rPr lang="en-US"/>
              <a:pPr>
                <a:defRPr/>
              </a:pPr>
              <a:t>7/20/2021</a:t>
            </a:fld>
            <a:endParaRPr lang="en-US"/>
          </a:p>
        </p:txBody>
      </p:sp>
      <p:sp>
        <p:nvSpPr>
          <p:cNvPr id="13" name="Slide Number Placeholder 17"/>
          <p:cNvSpPr>
            <a:spLocks noGrp="1"/>
          </p:cNvSpPr>
          <p:nvPr>
            <p:ph type="sldNum" sz="quarter" idx="11"/>
          </p:nvPr>
        </p:nvSpPr>
        <p:spPr/>
        <p:txBody>
          <a:bodyPr/>
          <a:lstStyle>
            <a:lvl1pPr>
              <a:defRPr/>
            </a:lvl1pPr>
          </a:lstStyle>
          <a:p>
            <a:fld id="{E1BB011B-53C2-4667-8A42-9665510F9472}" type="slidenum">
              <a:rPr lang="en-US" altLang="en-US"/>
              <a:pPr/>
              <a:t>‹#›</a:t>
            </a:fld>
            <a:endParaRPr lang="en-US" altLang="en-US"/>
          </a:p>
        </p:txBody>
      </p:sp>
      <p:sp>
        <p:nvSpPr>
          <p:cNvPr id="14" name="Footer Placeholder 20"/>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3097296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a:t>Click to edit Master title style</a:t>
            </a:r>
          </a:p>
        </p:txBody>
      </p:sp>
      <p:sp>
        <p:nvSpPr>
          <p:cNvPr id="1028" name="Text Placeholder 12"/>
          <p:cNvSpPr>
            <a:spLocks noGrp="1"/>
          </p:cNvSpPr>
          <p:nvPr>
            <p:ph type="body" idx="1"/>
          </p:nvPr>
        </p:nvSpPr>
        <p:spPr bwMode="auto">
          <a:xfrm>
            <a:off x="457200" y="1600200"/>
            <a:ext cx="74676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cs typeface="+mn-cs"/>
              </a:defRPr>
            </a:lvl1pPr>
          </a:lstStyle>
          <a:p>
            <a:pPr>
              <a:defRPr/>
            </a:pPr>
            <a:fld id="{6E65410C-3B8E-4012-9EB9-4BDE33C63DB3}" type="datetimeFigureOut">
              <a:rPr lang="en-US"/>
              <a:pPr>
                <a:defRPr/>
              </a:pPr>
              <a:t>7/20/2021</a:t>
            </a:fld>
            <a:endParaRPr lang="en-US"/>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cs typeface="+mn-cs"/>
              </a:defRPr>
            </a:lvl1pPr>
          </a:lstStyle>
          <a:p>
            <a:pPr>
              <a:defRPr/>
            </a:pP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32" name="Straight Connector 8"/>
          <p:cNvSpPr>
            <a:spLocks noChangeShapeType="1"/>
          </p:cNvSpPr>
          <p:nvPr/>
        </p:nvSpPr>
        <p:spPr bwMode="auto">
          <a:xfrm>
            <a:off x="8991600" y="0"/>
            <a:ext cx="0" cy="6858000"/>
          </a:xfrm>
          <a:prstGeom prst="line">
            <a:avLst/>
          </a:prstGeom>
          <a:noFill/>
          <a:ln w="19050" algn="ctr">
            <a:solidFill>
              <a:schemeClr val="accent1"/>
            </a:solidFill>
            <a:round/>
            <a:headEnd/>
            <a:tailEnd/>
          </a:ln>
        </p:spPr>
        <p:txBody>
          <a:bodyPr/>
          <a:lstStyle/>
          <a:p>
            <a:pPr eaLnBrk="0" hangingPunct="0">
              <a:defRPr/>
            </a:pPr>
            <a:endParaRPr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34" name="Straight Connector 10"/>
          <p:cNvSpPr>
            <a:spLocks noChangeShapeType="1"/>
          </p:cNvSpPr>
          <p:nvPr/>
        </p:nvSpPr>
        <p:spPr bwMode="auto">
          <a:xfrm>
            <a:off x="8915400" y="0"/>
            <a:ext cx="0" cy="6858000"/>
          </a:xfrm>
          <a:prstGeom prst="line">
            <a:avLst/>
          </a:prstGeom>
          <a:noFill/>
          <a:ln w="9525" algn="ctr">
            <a:solidFill>
              <a:schemeClr val="accent1"/>
            </a:solidFill>
            <a:round/>
            <a:headEnd/>
            <a:tailEnd/>
          </a:ln>
        </p:spPr>
        <p:txBody>
          <a:bodyPr/>
          <a:lstStyle/>
          <a:p>
            <a:pPr eaLnBrk="0" hangingPunct="0">
              <a:defRPr/>
            </a:pPr>
            <a:endParaRPr lang="en-US"/>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rstTxWarp prst="textNoShape">
              <a:avLst/>
            </a:prstTxWarp>
          </a:bodyPr>
          <a:lstStyle>
            <a:lvl1pPr algn="ctr">
              <a:defRPr sz="1400" b="1">
                <a:solidFill>
                  <a:srgbClr val="FFFFFF"/>
                </a:solidFill>
                <a:latin typeface="Franklin Gothic Book" panose="020B0503020102020204" pitchFamily="34" charset="0"/>
              </a:defRPr>
            </a:lvl1pPr>
          </a:lstStyle>
          <a:p>
            <a:fld id="{F09DF2E4-181F-42E2-BEEE-CA69FC9A2A5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58" r:id="rId4"/>
    <p:sldLayoutId id="2147483759" r:id="rId5"/>
    <p:sldLayoutId id="2147483766" r:id="rId6"/>
    <p:sldLayoutId id="2147483760" r:id="rId7"/>
    <p:sldLayoutId id="2147483767" r:id="rId8"/>
    <p:sldLayoutId id="2147483768" r:id="rId9"/>
    <p:sldLayoutId id="2147483761" r:id="rId10"/>
    <p:sldLayoutId id="2147483762" r:id="rId11"/>
  </p:sldLayoutIdLst>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Franklin Gothic Medium" pitchFamily="34" charset="0"/>
        </a:defRPr>
      </a:lvl2pPr>
      <a:lvl3pPr algn="l" rtl="0" eaLnBrk="0" fontAlgn="base" hangingPunct="0">
        <a:spcBef>
          <a:spcPct val="0"/>
        </a:spcBef>
        <a:spcAft>
          <a:spcPct val="0"/>
        </a:spcAft>
        <a:defRPr sz="3000">
          <a:solidFill>
            <a:schemeClr val="tx2"/>
          </a:solidFill>
          <a:latin typeface="Franklin Gothic Medium" pitchFamily="34" charset="0"/>
        </a:defRPr>
      </a:lvl3pPr>
      <a:lvl4pPr algn="l" rtl="0" eaLnBrk="0" fontAlgn="base" hangingPunct="0">
        <a:spcBef>
          <a:spcPct val="0"/>
        </a:spcBef>
        <a:spcAft>
          <a:spcPct val="0"/>
        </a:spcAft>
        <a:defRPr sz="3000">
          <a:solidFill>
            <a:schemeClr val="tx2"/>
          </a:solidFill>
          <a:latin typeface="Franklin Gothic Medium" pitchFamily="34" charset="0"/>
        </a:defRPr>
      </a:lvl4pPr>
      <a:lvl5pPr algn="l" rtl="0" eaLnBrk="0" fontAlgn="base" hangingPunct="0">
        <a:spcBef>
          <a:spcPct val="0"/>
        </a:spcBef>
        <a:spcAft>
          <a:spcPct val="0"/>
        </a:spcAft>
        <a:defRPr sz="3000">
          <a:solidFill>
            <a:schemeClr val="tx2"/>
          </a:solidFill>
          <a:latin typeface="Franklin Gothic Medium" pitchFamily="34" charset="0"/>
        </a:defRPr>
      </a:lvl5pPr>
      <a:lvl6pPr marL="457200" algn="l" rtl="0" eaLnBrk="1" fontAlgn="base" hangingPunct="1">
        <a:spcBef>
          <a:spcPct val="0"/>
        </a:spcBef>
        <a:spcAft>
          <a:spcPct val="0"/>
        </a:spcAft>
        <a:defRPr sz="3000">
          <a:solidFill>
            <a:schemeClr val="tx2"/>
          </a:solidFill>
          <a:latin typeface="Franklin Gothic Medium" pitchFamily="34" charset="0"/>
        </a:defRPr>
      </a:lvl6pPr>
      <a:lvl7pPr marL="914400" algn="l" rtl="0" eaLnBrk="1" fontAlgn="base" hangingPunct="1">
        <a:spcBef>
          <a:spcPct val="0"/>
        </a:spcBef>
        <a:spcAft>
          <a:spcPct val="0"/>
        </a:spcAft>
        <a:defRPr sz="3000">
          <a:solidFill>
            <a:schemeClr val="tx2"/>
          </a:solidFill>
          <a:latin typeface="Franklin Gothic Medium" pitchFamily="34" charset="0"/>
        </a:defRPr>
      </a:lvl7pPr>
      <a:lvl8pPr marL="1371600" algn="l" rtl="0" eaLnBrk="1" fontAlgn="base" hangingPunct="1">
        <a:spcBef>
          <a:spcPct val="0"/>
        </a:spcBef>
        <a:spcAft>
          <a:spcPct val="0"/>
        </a:spcAft>
        <a:defRPr sz="3000">
          <a:solidFill>
            <a:schemeClr val="tx2"/>
          </a:solidFill>
          <a:latin typeface="Franklin Gothic Medium" pitchFamily="34" charset="0"/>
        </a:defRPr>
      </a:lvl8pPr>
      <a:lvl9pPr marL="1828800" algn="l" rtl="0" eaLnBrk="1" fontAlgn="base" hangingPunct="1">
        <a:spcBef>
          <a:spcPct val="0"/>
        </a:spcBef>
        <a:spcAft>
          <a:spcPct val="0"/>
        </a:spcAft>
        <a:defRPr sz="3000">
          <a:solidFill>
            <a:schemeClr val="tx2"/>
          </a:solidFill>
          <a:latin typeface="Franklin Gothic Medium" pitchFamily="34" charset="0"/>
        </a:defRPr>
      </a:lvl9pPr>
    </p:titleStyle>
    <p:body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6FB833"/>
        </a:buClr>
        <a:buSzPct val="60000"/>
        <a:buFont typeface="Wingdings" panose="05000000000000000000"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C0E5AF"/>
        </a:buClr>
        <a:buSzPct val="60000"/>
        <a:buFont typeface="Wingdings" panose="05000000000000000000"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F3AABE"/>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vadataadmin@vsdvalliance.org"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vsdvalliance.org/contac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vadata.org/form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1524000"/>
          </a:xfrm>
        </p:spPr>
        <p:txBody>
          <a:bodyPr/>
          <a:lstStyle/>
          <a:p>
            <a:pPr eaLnBrk="1" fontAlgn="auto" hangingPunct="1">
              <a:spcAft>
                <a:spcPts val="0"/>
              </a:spcAft>
              <a:defRPr/>
            </a:pPr>
            <a:r>
              <a:rPr lang="en-US" dirty="0"/>
              <a:t>Housing Stabilization Reports For DHCD, HUD, and Emergency Solutions Grant</a:t>
            </a:r>
          </a:p>
        </p:txBody>
      </p:sp>
      <p:sp>
        <p:nvSpPr>
          <p:cNvPr id="14338" name="Subtitle 2"/>
          <p:cNvSpPr>
            <a:spLocks noGrp="1"/>
          </p:cNvSpPr>
          <p:nvPr>
            <p:ph type="body" idx="1"/>
          </p:nvPr>
        </p:nvSpPr>
        <p:spPr/>
        <p:txBody>
          <a:bodyPr/>
          <a:lstStyle/>
          <a:p>
            <a:pPr eaLnBrk="1" hangingPunct="1"/>
            <a:endParaRPr lang="en-US" altLang="en-US"/>
          </a:p>
          <a:p>
            <a:pPr eaLnBrk="1" hangingPunct="1"/>
            <a:r>
              <a:rPr lang="en-US" altLang="en-US"/>
              <a:t>VAdata: Virginia’s Sexual and Domestic Violence Data Collection System</a:t>
            </a:r>
          </a:p>
          <a:p>
            <a:pPr eaLnBrk="1" hangingPunct="1"/>
            <a:endParaRPr lang="en-US" altLang="en-US"/>
          </a:p>
        </p:txBody>
      </p:sp>
      <p:pic>
        <p:nvPicPr>
          <p:cNvPr id="14339" name="Picture 12" descr="AAtif.T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381000"/>
            <a:ext cx="2667000"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7467600" cy="1143000"/>
          </a:xfrm>
          <a:prstGeom prst="rect">
            <a:avLst/>
          </a:prstGeom>
        </p:spPr>
        <p:txBody>
          <a:bodyPr anchor="b">
            <a:normAutofit/>
          </a:bodyPr>
          <a:lst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Franklin Gothic Medium" pitchFamily="34" charset="0"/>
              </a:defRPr>
            </a:lvl2pPr>
            <a:lvl3pPr algn="l" rtl="0" eaLnBrk="0" fontAlgn="base" hangingPunct="0">
              <a:spcBef>
                <a:spcPct val="0"/>
              </a:spcBef>
              <a:spcAft>
                <a:spcPct val="0"/>
              </a:spcAft>
              <a:defRPr sz="3000">
                <a:solidFill>
                  <a:schemeClr val="tx2"/>
                </a:solidFill>
                <a:latin typeface="Franklin Gothic Medium" pitchFamily="34" charset="0"/>
              </a:defRPr>
            </a:lvl3pPr>
            <a:lvl4pPr algn="l" rtl="0" eaLnBrk="0" fontAlgn="base" hangingPunct="0">
              <a:spcBef>
                <a:spcPct val="0"/>
              </a:spcBef>
              <a:spcAft>
                <a:spcPct val="0"/>
              </a:spcAft>
              <a:defRPr sz="3000">
                <a:solidFill>
                  <a:schemeClr val="tx2"/>
                </a:solidFill>
                <a:latin typeface="Franklin Gothic Medium" pitchFamily="34" charset="0"/>
              </a:defRPr>
            </a:lvl4pPr>
            <a:lvl5pPr algn="l" rtl="0" eaLnBrk="0" fontAlgn="base" hangingPunct="0">
              <a:spcBef>
                <a:spcPct val="0"/>
              </a:spcBef>
              <a:spcAft>
                <a:spcPct val="0"/>
              </a:spcAft>
              <a:defRPr sz="3000">
                <a:solidFill>
                  <a:schemeClr val="tx2"/>
                </a:solidFill>
                <a:latin typeface="Franklin Gothic Medium" pitchFamily="34" charset="0"/>
              </a:defRPr>
            </a:lvl5pPr>
            <a:lvl6pPr marL="457200" algn="l" rtl="0" eaLnBrk="1" fontAlgn="base" hangingPunct="1">
              <a:spcBef>
                <a:spcPct val="0"/>
              </a:spcBef>
              <a:spcAft>
                <a:spcPct val="0"/>
              </a:spcAft>
              <a:defRPr sz="3000">
                <a:solidFill>
                  <a:schemeClr val="tx2"/>
                </a:solidFill>
                <a:latin typeface="Franklin Gothic Medium" pitchFamily="34" charset="0"/>
              </a:defRPr>
            </a:lvl6pPr>
            <a:lvl7pPr marL="914400" algn="l" rtl="0" eaLnBrk="1" fontAlgn="base" hangingPunct="1">
              <a:spcBef>
                <a:spcPct val="0"/>
              </a:spcBef>
              <a:spcAft>
                <a:spcPct val="0"/>
              </a:spcAft>
              <a:defRPr sz="3000">
                <a:solidFill>
                  <a:schemeClr val="tx2"/>
                </a:solidFill>
                <a:latin typeface="Franklin Gothic Medium" pitchFamily="34" charset="0"/>
              </a:defRPr>
            </a:lvl7pPr>
            <a:lvl8pPr marL="1371600" algn="l" rtl="0" eaLnBrk="1" fontAlgn="base" hangingPunct="1">
              <a:spcBef>
                <a:spcPct val="0"/>
              </a:spcBef>
              <a:spcAft>
                <a:spcPct val="0"/>
              </a:spcAft>
              <a:defRPr sz="3000">
                <a:solidFill>
                  <a:schemeClr val="tx2"/>
                </a:solidFill>
                <a:latin typeface="Franklin Gothic Medium" pitchFamily="34" charset="0"/>
              </a:defRPr>
            </a:lvl8pPr>
            <a:lvl9pPr marL="1828800" algn="l" rtl="0" eaLnBrk="1" fontAlgn="base" hangingPunct="1">
              <a:spcBef>
                <a:spcPct val="0"/>
              </a:spcBef>
              <a:spcAft>
                <a:spcPct val="0"/>
              </a:spcAft>
              <a:defRPr sz="3000">
                <a:solidFill>
                  <a:schemeClr val="tx2"/>
                </a:solidFill>
                <a:latin typeface="Franklin Gothic Medium" pitchFamily="34" charset="0"/>
              </a:defRPr>
            </a:lvl9pPr>
          </a:lstStyle>
          <a:p>
            <a:pPr eaLnBrk="1" hangingPunct="1">
              <a:defRPr/>
            </a:pPr>
            <a:r>
              <a:rPr lang="en-US" sz="3200" dirty="0"/>
              <a:t>Note about the Housing Stabilization Reports for HUD and ESG:</a:t>
            </a:r>
          </a:p>
        </p:txBody>
      </p:sp>
      <p:sp>
        <p:nvSpPr>
          <p:cNvPr id="3" name="Content Placeholder 2"/>
          <p:cNvSpPr txBox="1">
            <a:spLocks/>
          </p:cNvSpPr>
          <p:nvPr/>
        </p:nvSpPr>
        <p:spPr>
          <a:xfrm>
            <a:off x="457200" y="1600200"/>
            <a:ext cx="7467600" cy="4873625"/>
          </a:xfrm>
          <a:prstGeom prst="rect">
            <a:avLst/>
          </a:prstGeom>
        </p:spPr>
        <p:txBody>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6FB833"/>
              </a:buClr>
              <a:buSzPct val="60000"/>
              <a:buFont typeface="Wingdings" panose="05000000000000000000"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C0E5AF"/>
              </a:buClr>
              <a:buSzPct val="60000"/>
              <a:buFont typeface="Wingdings" panose="05000000000000000000"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F3AABE"/>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eaLnBrk="1" hangingPunct="1"/>
            <a:r>
              <a:rPr lang="en-US" altLang="en-US" dirty="0"/>
              <a:t>Because many local Continuums of Care (CoCs) distribute federal HUD funds, and either CoCs or cities distribute ESG funds, there are no standardized reports for all of Virginia.</a:t>
            </a:r>
          </a:p>
          <a:p>
            <a:pPr eaLnBrk="1" hangingPunct="1"/>
            <a:endParaRPr lang="en-US" altLang="en-US" sz="1200" dirty="0"/>
          </a:p>
          <a:p>
            <a:pPr eaLnBrk="1" hangingPunct="1"/>
            <a:r>
              <a:rPr lang="en-US" altLang="en-US" dirty="0"/>
              <a:t>To accommodate data needs, these reports were designed in the same format as the VHSP reports for DHCD.</a:t>
            </a:r>
          </a:p>
          <a:p>
            <a:pPr eaLnBrk="1" hangingPunct="1"/>
            <a:endParaRPr lang="en-US" altLang="en-US" sz="1200" u="sng" dirty="0"/>
          </a:p>
          <a:p>
            <a:pPr eaLnBrk="1" hangingPunct="1"/>
            <a:r>
              <a:rPr lang="en-US" altLang="en-US" dirty="0"/>
              <a:t>All of the housing stabilization reports may change as needed at any time to support SDVAs. If you see areas in the reports or form that could use some updates, please let us know!</a:t>
            </a:r>
          </a:p>
          <a:p>
            <a:pPr eaLnBrk="1" hangingPunct="1"/>
            <a:endParaRPr lang="en-US" altLang="en-US" dirty="0"/>
          </a:p>
        </p:txBody>
      </p:sp>
    </p:spTree>
    <p:extLst>
      <p:ext uri="{BB962C8B-B14F-4D97-AF65-F5344CB8AC3E}">
        <p14:creationId xmlns:p14="http://schemas.microsoft.com/office/powerpoint/2010/main" val="1261082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6400" y="304800"/>
            <a:ext cx="6172200" cy="914400"/>
          </a:xfrm>
        </p:spPr>
        <p:txBody>
          <a:bodyPr/>
          <a:lstStyle/>
          <a:p>
            <a:pPr>
              <a:defRPr/>
            </a:pPr>
            <a:r>
              <a:rPr lang="en-US" sz="4000" dirty="0"/>
              <a:t>Help Options</a:t>
            </a:r>
          </a:p>
        </p:txBody>
      </p:sp>
      <p:sp>
        <p:nvSpPr>
          <p:cNvPr id="3" name="Content Placeholder 2"/>
          <p:cNvSpPr>
            <a:spLocks noGrp="1"/>
          </p:cNvSpPr>
          <p:nvPr>
            <p:ph type="subTitle" idx="1"/>
          </p:nvPr>
        </p:nvSpPr>
        <p:spPr>
          <a:xfrm>
            <a:off x="2438400" y="1828800"/>
            <a:ext cx="6477000" cy="4546600"/>
          </a:xfrm>
        </p:spPr>
        <p:txBody>
          <a:bodyPr/>
          <a:lstStyle/>
          <a:p>
            <a:pPr marL="457200" indent="-457200">
              <a:defRPr/>
            </a:pPr>
            <a:r>
              <a:rPr lang="en-US" sz="2800" dirty="0"/>
              <a:t>You may note this symbol by several fields on the form:</a:t>
            </a:r>
          </a:p>
          <a:p>
            <a:pPr marL="838200" lvl="1" indent="-381000">
              <a:defRPr/>
            </a:pPr>
            <a:endParaRPr lang="en-US" sz="4000" dirty="0"/>
          </a:p>
          <a:p>
            <a:pPr marL="457200" indent="-457200">
              <a:defRPr/>
            </a:pPr>
            <a:endParaRPr lang="en-US" sz="2800" dirty="0"/>
          </a:p>
          <a:p>
            <a:pPr marL="457200" indent="-457200">
              <a:defRPr/>
            </a:pPr>
            <a:endParaRPr lang="en-US" sz="2800" dirty="0"/>
          </a:p>
          <a:p>
            <a:pPr marL="457200" indent="-457200">
              <a:defRPr/>
            </a:pPr>
            <a:r>
              <a:rPr lang="en-US" sz="2800" dirty="0"/>
              <a:t>Click on the symbol for more detailed information or requirements of the field.</a:t>
            </a:r>
          </a:p>
          <a:p>
            <a:pPr>
              <a:defRPr/>
            </a:pPr>
            <a:endParaRPr lang="en-US" dirty="0"/>
          </a:p>
        </p:txBody>
      </p:sp>
      <p:pic>
        <p:nvPicPr>
          <p:cNvPr id="52227" name="Picture 4" descr="Question Mark.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930775" y="3200400"/>
            <a:ext cx="1089025" cy="993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494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Autofit/>
          </a:bodyPr>
          <a:lstStyle/>
          <a:p>
            <a:pPr algn="ctr">
              <a:defRPr/>
            </a:pPr>
            <a:br>
              <a:rPr lang="en-US" sz="3600" dirty="0"/>
            </a:br>
            <a:r>
              <a:rPr lang="en-US" sz="3200" dirty="0"/>
              <a:t>HELP! </a:t>
            </a:r>
            <a:r>
              <a:rPr lang="en-US" sz="3200" dirty="0" err="1"/>
              <a:t>VAdata’s</a:t>
            </a:r>
            <a:r>
              <a:rPr lang="en-US" sz="3200" dirty="0"/>
              <a:t> not working.</a:t>
            </a:r>
            <a:endParaRPr lang="en-US" sz="3600" dirty="0"/>
          </a:p>
        </p:txBody>
      </p:sp>
      <p:sp>
        <p:nvSpPr>
          <p:cNvPr id="35843" name="Rectangle 3"/>
          <p:cNvSpPr>
            <a:spLocks noGrp="1" noChangeArrowheads="1"/>
          </p:cNvSpPr>
          <p:nvPr>
            <p:ph sz="quarter" idx="1"/>
          </p:nvPr>
        </p:nvSpPr>
        <p:spPr/>
        <p:txBody>
          <a:bodyPr/>
          <a:lstStyle/>
          <a:p>
            <a:pPr algn="ctr">
              <a:lnSpc>
                <a:spcPct val="80000"/>
              </a:lnSpc>
              <a:buFont typeface="Wingdings" panose="05000000000000000000" pitchFamily="2" charset="2"/>
              <a:buNone/>
            </a:pPr>
            <a:r>
              <a:rPr lang="en-US" altLang="en-US" sz="2800" dirty="0"/>
              <a:t>If you think something is wrong with </a:t>
            </a:r>
            <a:r>
              <a:rPr lang="en-US" altLang="en-US" sz="2800" dirty="0" err="1"/>
              <a:t>VAdata</a:t>
            </a:r>
            <a:r>
              <a:rPr lang="en-US" altLang="en-US" sz="2800" dirty="0"/>
              <a:t>, please let us know! Give us a call at </a:t>
            </a:r>
            <a:r>
              <a:rPr lang="en-US" altLang="en-US" sz="3200" b="1" dirty="0">
                <a:solidFill>
                  <a:schemeClr val="accent2"/>
                </a:solidFill>
              </a:rPr>
              <a:t>804.377.0335</a:t>
            </a:r>
            <a:r>
              <a:rPr lang="en-US" altLang="en-US" sz="3200" b="1" dirty="0"/>
              <a:t> </a:t>
            </a:r>
            <a:r>
              <a:rPr lang="en-US" altLang="en-US" sz="3200" dirty="0"/>
              <a:t>OR email us at </a:t>
            </a:r>
            <a:r>
              <a:rPr lang="en-US" altLang="en-US" sz="3200" b="1" dirty="0">
                <a:solidFill>
                  <a:schemeClr val="accent2"/>
                </a:solidFill>
                <a:hlinkClick r:id="rId3"/>
              </a:rPr>
              <a:t>vadataadmin@vsdvalliance.org</a:t>
            </a:r>
            <a:r>
              <a:rPr lang="en-US" altLang="en-US" sz="3200" b="1" dirty="0"/>
              <a:t>.</a:t>
            </a:r>
          </a:p>
          <a:p>
            <a:pPr algn="ctr">
              <a:lnSpc>
                <a:spcPct val="80000"/>
              </a:lnSpc>
              <a:buFont typeface="Wingdings" panose="05000000000000000000" pitchFamily="2" charset="2"/>
              <a:buNone/>
            </a:pPr>
            <a:endParaRPr lang="en-US" altLang="en-US" sz="2800" dirty="0"/>
          </a:p>
          <a:p>
            <a:pPr algn="ctr">
              <a:lnSpc>
                <a:spcPct val="80000"/>
              </a:lnSpc>
              <a:buFont typeface="Wingdings" panose="05000000000000000000" pitchFamily="2" charset="2"/>
              <a:buNone/>
            </a:pPr>
            <a:r>
              <a:rPr lang="en-US" altLang="en-US" dirty="0"/>
              <a:t>We don’t use VAdata in the same ways you do, so sometimes the only way that we know something is off or broken is when you tell us.</a:t>
            </a:r>
          </a:p>
          <a:p>
            <a:pPr algn="ctr">
              <a:lnSpc>
                <a:spcPct val="80000"/>
              </a:lnSpc>
              <a:buFont typeface="Wingdings" panose="05000000000000000000" pitchFamily="2" charset="2"/>
              <a:buNone/>
            </a:pPr>
            <a:endParaRPr lang="en-US" altLang="en-US" dirty="0"/>
          </a:p>
          <a:p>
            <a:pPr algn="ctr">
              <a:lnSpc>
                <a:spcPct val="80000"/>
              </a:lnSpc>
              <a:buNone/>
            </a:pPr>
            <a:r>
              <a:rPr lang="en-US" dirty="0"/>
              <a:t>We also like to talk with you by phone when you have questions, because we usually want information that you might not know we need.</a:t>
            </a:r>
            <a:endParaRPr lang="en-US" altLang="en-US" dirty="0"/>
          </a:p>
        </p:txBody>
      </p:sp>
    </p:spTree>
    <p:extLst>
      <p:ext uri="{BB962C8B-B14F-4D97-AF65-F5344CB8AC3E}">
        <p14:creationId xmlns:p14="http://schemas.microsoft.com/office/powerpoint/2010/main" val="542234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algn="ctr">
              <a:defRPr/>
            </a:pPr>
            <a:r>
              <a:rPr lang="en-US" sz="4000" dirty="0"/>
              <a:t>How Can I Get Additional Help About Other Topics or Concerns?</a:t>
            </a:r>
          </a:p>
        </p:txBody>
      </p:sp>
      <p:sp>
        <p:nvSpPr>
          <p:cNvPr id="37891" name="Rectangle 3"/>
          <p:cNvSpPr>
            <a:spLocks noGrp="1" noChangeArrowheads="1"/>
          </p:cNvSpPr>
          <p:nvPr>
            <p:ph sz="quarter" idx="1"/>
          </p:nvPr>
        </p:nvSpPr>
        <p:spPr>
          <a:xfrm>
            <a:off x="457200" y="1676400"/>
            <a:ext cx="7696200" cy="4492625"/>
          </a:xfrm>
        </p:spPr>
        <p:txBody>
          <a:bodyPr/>
          <a:lstStyle/>
          <a:p>
            <a:pPr algn="ctr">
              <a:buNone/>
            </a:pPr>
            <a:r>
              <a:rPr lang="en-US" sz="2800" dirty="0"/>
              <a:t>The Action Alliance staff urge you to contact us whenever you have a question or a concern about VAdata, resources, advocacy, policy, training, funding, or anything else.</a:t>
            </a:r>
          </a:p>
          <a:p>
            <a:pPr algn="ctr">
              <a:buFont typeface="Wingdings" panose="05000000000000000000" pitchFamily="2" charset="2"/>
              <a:buNone/>
            </a:pPr>
            <a:endParaRPr lang="en-US" altLang="en-US" sz="1400" dirty="0"/>
          </a:p>
          <a:p>
            <a:pPr algn="ctr">
              <a:buFont typeface="Wingdings" panose="05000000000000000000" pitchFamily="2" charset="2"/>
              <a:buNone/>
            </a:pPr>
            <a:r>
              <a:rPr lang="en-US" altLang="en-US" sz="2800" dirty="0">
                <a:solidFill>
                  <a:schemeClr val="accent2"/>
                </a:solidFill>
              </a:rPr>
              <a:t>Staff can be reached at</a:t>
            </a:r>
          </a:p>
          <a:p>
            <a:pPr algn="ctr">
              <a:buFont typeface="Wingdings" panose="05000000000000000000" pitchFamily="2" charset="2"/>
              <a:buNone/>
            </a:pPr>
            <a:r>
              <a:rPr lang="en-US" altLang="en-US" sz="3200" b="1" dirty="0">
                <a:solidFill>
                  <a:schemeClr val="accent2"/>
                </a:solidFill>
              </a:rPr>
              <a:t>804.377.0335</a:t>
            </a:r>
            <a:br>
              <a:rPr lang="en-US" altLang="en-US" sz="3200" b="1" dirty="0">
                <a:solidFill>
                  <a:schemeClr val="accent2"/>
                </a:solidFill>
              </a:rPr>
            </a:br>
            <a:br>
              <a:rPr lang="en-US" altLang="en-US" sz="3200" b="1" dirty="0">
                <a:solidFill>
                  <a:schemeClr val="accent2"/>
                </a:solidFill>
              </a:rPr>
            </a:br>
            <a:r>
              <a:rPr lang="en-US" altLang="en-US" sz="2800" dirty="0"/>
              <a:t>Or you can visit our website to send a message directly to staff members. Visit </a:t>
            </a:r>
            <a:r>
              <a:rPr lang="en-US" altLang="en-US" sz="2800" dirty="0">
                <a:hlinkClick r:id="rId3"/>
              </a:rPr>
              <a:t>https://vsdvalliance.org/contact/</a:t>
            </a:r>
            <a:r>
              <a:rPr lang="en-US" altLang="en-US" sz="2800" dirty="0"/>
              <a:t>.</a:t>
            </a:r>
            <a:endParaRPr lang="en-US" altLang="en-US" sz="1400" dirty="0"/>
          </a:p>
          <a:p>
            <a:pPr>
              <a:buFont typeface="Wingdings" panose="05000000000000000000" pitchFamily="2" charset="2"/>
              <a:buNone/>
            </a:pPr>
            <a:endParaRPr lang="en-US" altLang="en-US" sz="1800" dirty="0"/>
          </a:p>
          <a:p>
            <a:pPr>
              <a:buFont typeface="Wingdings" panose="05000000000000000000" pitchFamily="2" charset="2"/>
              <a:buNone/>
            </a:pPr>
            <a:endParaRPr lang="en-US" altLang="en-US" dirty="0"/>
          </a:p>
        </p:txBody>
      </p:sp>
    </p:spTree>
    <p:extLst>
      <p:ext uri="{BB962C8B-B14F-4D97-AF65-F5344CB8AC3E}">
        <p14:creationId xmlns:p14="http://schemas.microsoft.com/office/powerpoint/2010/main" val="2664348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eaLnBrk="1" fontAlgn="auto" hangingPunct="1">
              <a:spcAft>
                <a:spcPts val="0"/>
              </a:spcAft>
              <a:defRPr/>
            </a:pPr>
            <a:br>
              <a:rPr lang="en-US" sz="4000" dirty="0"/>
            </a:br>
            <a:r>
              <a:rPr lang="en-US" sz="4000" dirty="0"/>
              <a:t>Important note:</a:t>
            </a:r>
          </a:p>
        </p:txBody>
      </p:sp>
      <p:sp>
        <p:nvSpPr>
          <p:cNvPr id="20482" name="Content Placeholder 2"/>
          <p:cNvSpPr>
            <a:spLocks noGrp="1"/>
          </p:cNvSpPr>
          <p:nvPr>
            <p:ph sz="quarter" idx="1"/>
          </p:nvPr>
        </p:nvSpPr>
        <p:spPr>
          <a:xfrm>
            <a:off x="457200" y="1676400"/>
            <a:ext cx="7239000" cy="4648200"/>
          </a:xfrm>
        </p:spPr>
        <p:txBody>
          <a:bodyPr/>
          <a:lstStyle/>
          <a:p>
            <a:pPr eaLnBrk="1" hangingPunct="1"/>
            <a:r>
              <a:rPr lang="en-US" altLang="en-US" dirty="0"/>
              <a:t>The Housing Stabilization features are </a:t>
            </a:r>
            <a:r>
              <a:rPr lang="en-US" altLang="en-US" b="1" dirty="0"/>
              <a:t>optional</a:t>
            </a:r>
            <a:r>
              <a:rPr lang="en-US" altLang="en-US" dirty="0"/>
              <a:t>. </a:t>
            </a:r>
          </a:p>
          <a:p>
            <a:pPr eaLnBrk="1" hangingPunct="1"/>
            <a:r>
              <a:rPr lang="en-US" altLang="en-US" dirty="0"/>
              <a:t>These features were added to VAdata so SDVAs can enter data specific to their VHSP, HUD, and/or ESG grant programs.</a:t>
            </a:r>
          </a:p>
          <a:p>
            <a:pPr eaLnBrk="1" hangingPunct="1"/>
            <a:r>
              <a:rPr lang="en-US" altLang="en-US" dirty="0"/>
              <a:t>If used, SDVAs can run reports that provide data needed for some VHSP, HUD, and ESG reports.</a:t>
            </a:r>
          </a:p>
          <a:p>
            <a:pPr eaLnBrk="1" hangingPunct="1"/>
            <a:r>
              <a:rPr lang="en-US" altLang="en-US" dirty="0"/>
              <a:t>Basic Housing Stabilization reports are available for agencies not required to use an HMIS comparable data system for data collection and reporting. </a:t>
            </a:r>
            <a:r>
              <a:rPr lang="en-US" altLang="en-US" b="1" dirty="0">
                <a:solidFill>
                  <a:schemeClr val="accent2"/>
                </a:solidFill>
              </a:rPr>
              <a:t>For information on the HMIS comparable data features in VAdata, please see </a:t>
            </a:r>
            <a:r>
              <a:rPr lang="en-US" altLang="en-US" b="1" dirty="0">
                <a:hlinkClick r:id="rId3"/>
              </a:rPr>
              <a:t>Module 15 – HMIS Info</a:t>
            </a:r>
            <a:r>
              <a:rPr lang="en-US" altLang="en-US" b="1" dirty="0"/>
              <a:t>.</a:t>
            </a:r>
          </a:p>
          <a:p>
            <a:pPr algn="ctr" eaLnBrk="1" hangingPunct="1">
              <a:buFont typeface="Wingdings 2" panose="05020102010507070707" pitchFamily="18" charset="2"/>
              <a:buNone/>
            </a:pPr>
            <a:endParaRPr lang="en-US" altLang="en-US" sz="2800" dirty="0"/>
          </a:p>
          <a:p>
            <a:pPr algn="ctr" eaLnBrk="1" hangingPunct="1">
              <a:buFont typeface="Wingdings 2" panose="05020102010507070707" pitchFamily="18" charset="2"/>
              <a:buNone/>
            </a:pPr>
            <a:endParaRPr lang="en-US" alt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3124200"/>
            <a:ext cx="6172200" cy="1893888"/>
          </a:xfrm>
        </p:spPr>
        <p:txBody>
          <a:bodyPr>
            <a:normAutofit/>
          </a:bodyPr>
          <a:lstStyle/>
          <a:p>
            <a:pPr eaLnBrk="1" fontAlgn="auto" hangingPunct="1">
              <a:spcAft>
                <a:spcPts val="0"/>
              </a:spcAft>
              <a:defRPr/>
            </a:pPr>
            <a:r>
              <a:rPr lang="en-US" sz="4000" dirty="0"/>
              <a:t>How to use the Housing Stabilization supplement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239000" cy="838200"/>
          </a:xfrm>
        </p:spPr>
        <p:txBody>
          <a:bodyPr>
            <a:normAutofit fontScale="90000"/>
          </a:bodyPr>
          <a:lstStyle/>
          <a:p>
            <a:pPr eaLnBrk="1" fontAlgn="auto" hangingPunct="1">
              <a:spcAft>
                <a:spcPts val="0"/>
              </a:spcAft>
              <a:defRPr/>
            </a:pPr>
            <a:br>
              <a:rPr lang="en-US" dirty="0"/>
            </a:br>
            <a:br>
              <a:rPr lang="en-US" dirty="0"/>
            </a:br>
            <a:br>
              <a:rPr lang="en-US" dirty="0"/>
            </a:br>
            <a:br>
              <a:rPr lang="en-US" dirty="0"/>
            </a:br>
            <a:r>
              <a:rPr lang="en-US" sz="4400" dirty="0"/>
              <a:t>Advocacy Form</a:t>
            </a:r>
          </a:p>
        </p:txBody>
      </p:sp>
      <p:sp>
        <p:nvSpPr>
          <p:cNvPr id="18434" name="Content Placeholder 2"/>
          <p:cNvSpPr>
            <a:spLocks noGrp="1"/>
          </p:cNvSpPr>
          <p:nvPr>
            <p:ph sz="quarter" idx="1"/>
          </p:nvPr>
        </p:nvSpPr>
        <p:spPr>
          <a:xfrm>
            <a:off x="533400" y="1200520"/>
            <a:ext cx="7467600" cy="5407025"/>
          </a:xfrm>
        </p:spPr>
        <p:txBody>
          <a:bodyPr/>
          <a:lstStyle/>
          <a:p>
            <a:pPr eaLnBrk="1" hangingPunct="1">
              <a:buFont typeface="Wingdings 2" panose="05020102010507070707" pitchFamily="18" charset="2"/>
              <a:buChar char=""/>
              <a:defRPr/>
            </a:pPr>
            <a:r>
              <a:rPr lang="en-US" altLang="en-US" sz="2000" dirty="0"/>
              <a:t>The Housing Stabilization tab is available in the Advocacy form.</a:t>
            </a:r>
          </a:p>
          <a:p>
            <a:pPr eaLnBrk="1" hangingPunct="1">
              <a:buFont typeface="Wingdings 2" panose="05020102010507070707" pitchFamily="18" charset="2"/>
              <a:buChar char=""/>
              <a:defRPr/>
            </a:pPr>
            <a:endParaRPr lang="en-US" altLang="en-US" sz="2000" dirty="0"/>
          </a:p>
          <a:p>
            <a:pPr eaLnBrk="1" hangingPunct="1">
              <a:buFont typeface="Wingdings 2" panose="05020102010507070707" pitchFamily="18" charset="2"/>
              <a:buChar char=""/>
              <a:defRPr/>
            </a:pPr>
            <a:endParaRPr lang="en-US" altLang="en-US" sz="2000" dirty="0"/>
          </a:p>
          <a:p>
            <a:pPr eaLnBrk="1" hangingPunct="1">
              <a:defRPr/>
            </a:pPr>
            <a:endParaRPr lang="en-US" altLang="en-US" sz="2000" dirty="0"/>
          </a:p>
          <a:p>
            <a:pPr eaLnBrk="1" hangingPunct="1">
              <a:defRPr/>
            </a:pPr>
            <a:endParaRPr lang="en-US" altLang="en-US" sz="2000" dirty="0"/>
          </a:p>
          <a:p>
            <a:pPr eaLnBrk="1" hangingPunct="1">
              <a:buFont typeface="Wingdings 2" panose="05020102010507070707" pitchFamily="18" charset="2"/>
              <a:buChar char=""/>
              <a:defRPr/>
            </a:pPr>
            <a:r>
              <a:rPr lang="en-US" altLang="en-US" sz="2000" dirty="0"/>
              <a:t>For persons receiving advocacy services funded by any VHSP, HUD, and/or ESG grant program, please complete the information on the Housing Stabilization supplement.</a:t>
            </a:r>
          </a:p>
          <a:p>
            <a:pPr eaLnBrk="1" hangingPunct="1">
              <a:buFont typeface="Wingdings 2" panose="05020102010507070707" pitchFamily="18" charset="2"/>
              <a:buChar char=""/>
              <a:defRPr/>
            </a:pPr>
            <a:endParaRPr lang="en-US" altLang="en-US" sz="1100" dirty="0"/>
          </a:p>
          <a:p>
            <a:pPr eaLnBrk="1" hangingPunct="1">
              <a:buFont typeface="Wingdings 2" panose="05020102010507070707" pitchFamily="18" charset="2"/>
              <a:buChar char=""/>
              <a:defRPr/>
            </a:pPr>
            <a:r>
              <a:rPr lang="en-US" sz="2000" dirty="0"/>
              <a:t>A </a:t>
            </a:r>
            <a:r>
              <a:rPr lang="en-US" sz="2000" b="1" dirty="0"/>
              <a:t>NEW</a:t>
            </a:r>
            <a:r>
              <a:rPr lang="en-US" sz="2000" dirty="0"/>
              <a:t> sheet must be completed for each type of housing service a</a:t>
            </a:r>
            <a:r>
              <a:rPr lang="en-US" altLang="en-US" sz="2000" dirty="0"/>
              <a:t> service recipient (adult or child) has </a:t>
            </a:r>
            <a:r>
              <a:rPr lang="en-US" sz="2000" dirty="0"/>
              <a:t>received from your agency. Each sheet will stay active until you enter a service exit date.</a:t>
            </a:r>
            <a:endParaRPr lang="en-US" altLang="en-US" dirty="0"/>
          </a:p>
          <a:p>
            <a:pPr eaLnBrk="1" hangingPunct="1">
              <a:buFont typeface="Wingdings 2" panose="05020102010507070707" pitchFamily="18" charset="2"/>
              <a:buChar char=""/>
              <a:defRPr/>
            </a:pPr>
            <a:endParaRPr lang="en-US" altLang="en-US" dirty="0"/>
          </a:p>
          <a:p>
            <a:pPr marL="0" indent="0" eaLnBrk="1" hangingPunct="1">
              <a:buFont typeface="Wingdings" panose="05000000000000000000" pitchFamily="2" charset="2"/>
              <a:buNone/>
              <a:defRPr/>
            </a:pPr>
            <a:endParaRPr lang="en-US" altLang="en-US" dirty="0"/>
          </a:p>
          <a:p>
            <a:pPr marL="0" indent="0" eaLnBrk="1" hangingPunct="1">
              <a:buNone/>
              <a:defRPr/>
            </a:pPr>
            <a:endParaRPr lang="en-US" altLang="en-US" dirty="0"/>
          </a:p>
          <a:p>
            <a:pPr eaLnBrk="1" hangingPunct="1">
              <a:buFont typeface="Wingdings 2" panose="05020102010507070707" pitchFamily="18" charset="2"/>
              <a:buChar char=""/>
              <a:defRPr/>
            </a:pPr>
            <a:endParaRPr lang="en-US" altLang="en-US" dirty="0"/>
          </a:p>
          <a:p>
            <a:pPr eaLnBrk="1" hangingPunct="1">
              <a:buFont typeface="Wingdings 2" panose="05020102010507070707" pitchFamily="18" charset="2"/>
              <a:buChar char=""/>
              <a:defRPr/>
            </a:pPr>
            <a:endParaRPr lang="en-US" altLang="en-US" dirty="0"/>
          </a:p>
        </p:txBody>
      </p:sp>
      <p:pic>
        <p:nvPicPr>
          <p:cNvPr id="7" name="Picture 6"/>
          <p:cNvPicPr>
            <a:picLocks noChangeAspect="1"/>
          </p:cNvPicPr>
          <p:nvPr/>
        </p:nvPicPr>
        <p:blipFill>
          <a:blip r:embed="rId3"/>
          <a:stretch>
            <a:fillRect/>
          </a:stretch>
        </p:blipFill>
        <p:spPr>
          <a:xfrm>
            <a:off x="1771650" y="5334000"/>
            <a:ext cx="4991100" cy="591538"/>
          </a:xfrm>
          <a:prstGeom prst="rect">
            <a:avLst/>
          </a:prstGeom>
        </p:spPr>
      </p:pic>
      <p:sp>
        <p:nvSpPr>
          <p:cNvPr id="9" name="Right Arrow 8"/>
          <p:cNvSpPr/>
          <p:nvPr/>
        </p:nvSpPr>
        <p:spPr>
          <a:xfrm rot="16200000">
            <a:off x="2326785" y="5888464"/>
            <a:ext cx="332981" cy="4145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8" descr="A screenshot of the VAdata Advocacy tabs">
            <a:extLst>
              <a:ext uri="{FF2B5EF4-FFF2-40B4-BE49-F238E27FC236}">
                <a16:creationId xmlns:a16="http://schemas.microsoft.com/office/drawing/2014/main" id="{D2D5CE01-BBAF-4DAF-9812-CE370EC633B1}"/>
              </a:ext>
            </a:extLst>
          </p:cNvPr>
          <p:cNvPicPr>
            <a:picLocks noChangeAspect="1"/>
          </p:cNvPicPr>
          <p:nvPr/>
        </p:nvPicPr>
        <p:blipFill>
          <a:blip r:embed="rId4"/>
          <a:stretch>
            <a:fillRect/>
          </a:stretch>
        </p:blipFill>
        <p:spPr>
          <a:xfrm>
            <a:off x="762000" y="1646668"/>
            <a:ext cx="6766048" cy="1459860"/>
          </a:xfrm>
          <a:prstGeom prst="rect">
            <a:avLst/>
          </a:prstGeom>
        </p:spPr>
      </p:pic>
      <p:sp>
        <p:nvSpPr>
          <p:cNvPr id="5" name="Right Arrow 4"/>
          <p:cNvSpPr/>
          <p:nvPr/>
        </p:nvSpPr>
        <p:spPr>
          <a:xfrm rot="10800000">
            <a:off x="3124200" y="2839467"/>
            <a:ext cx="561579" cy="2670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n-US" sz="4000" dirty="0"/>
              <a:t>Examples:</a:t>
            </a:r>
          </a:p>
        </p:txBody>
      </p:sp>
      <p:sp>
        <p:nvSpPr>
          <p:cNvPr id="26626" name="Content Placeholder 2"/>
          <p:cNvSpPr>
            <a:spLocks noGrp="1"/>
          </p:cNvSpPr>
          <p:nvPr>
            <p:ph sz="quarter" idx="1"/>
          </p:nvPr>
        </p:nvSpPr>
        <p:spPr>
          <a:xfrm>
            <a:off x="457200" y="1600200"/>
            <a:ext cx="7467600" cy="4873625"/>
          </a:xfrm>
        </p:spPr>
        <p:txBody>
          <a:bodyPr/>
          <a:lstStyle/>
          <a:p>
            <a:pPr eaLnBrk="1" hangingPunct="1"/>
            <a:r>
              <a:rPr lang="en-US" altLang="en-US" dirty="0"/>
              <a:t>If a mother and her 2 children enter your emergency shelter, and their stay is funded by VHSP-Shelter grant fund, you will</a:t>
            </a:r>
          </a:p>
          <a:p>
            <a:pPr lvl="1" eaLnBrk="1" hangingPunct="1">
              <a:buFont typeface="Wingdings" panose="05000000000000000000" pitchFamily="2" charset="2"/>
              <a:buChar char="v"/>
            </a:pPr>
            <a:r>
              <a:rPr lang="en-US" altLang="en-US" dirty="0"/>
              <a:t>Complete the </a:t>
            </a:r>
            <a:r>
              <a:rPr lang="en-US" altLang="en-US" b="1" dirty="0"/>
              <a:t>Advocacy form</a:t>
            </a:r>
            <a:r>
              <a:rPr lang="en-US" altLang="en-US" dirty="0"/>
              <a:t>, including all of the services and the shelter stay for the parent and </a:t>
            </a:r>
            <a:r>
              <a:rPr lang="en-US" altLang="en-US" u="sng" dirty="0"/>
              <a:t>for each child</a:t>
            </a:r>
            <a:r>
              <a:rPr lang="en-US" altLang="en-US" dirty="0"/>
              <a:t> AND complete a </a:t>
            </a:r>
            <a:r>
              <a:rPr lang="en-US" altLang="en-US" b="1" dirty="0"/>
              <a:t>Housing Stabilization sheet </a:t>
            </a:r>
            <a:r>
              <a:rPr lang="en-US" altLang="en-US" dirty="0"/>
              <a:t>for each person (adult + 2 children).  </a:t>
            </a:r>
          </a:p>
          <a:p>
            <a:pPr eaLnBrk="1" hangingPunct="1">
              <a:buFont typeface="Wingdings" panose="05000000000000000000" pitchFamily="2" charset="2"/>
              <a:buChar char="v"/>
            </a:pPr>
            <a:r>
              <a:rPr lang="en-US" altLang="en-US" dirty="0"/>
              <a:t>On this sheet, enter the date services </a:t>
            </a:r>
            <a:r>
              <a:rPr lang="en-US" altLang="en-US" u="sng" dirty="0"/>
              <a:t>began</a:t>
            </a:r>
            <a:r>
              <a:rPr lang="en-US" altLang="en-US" dirty="0"/>
              <a:t> and date services </a:t>
            </a:r>
            <a:r>
              <a:rPr lang="en-US" altLang="en-US" u="sng" dirty="0"/>
              <a:t>ended</a:t>
            </a:r>
            <a:r>
              <a:rPr lang="en-US" altLang="en-US" dirty="0"/>
              <a:t> (when you know the end date).  When entering the date services ended, indicate each person’s place of residence at the time services ended.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sz="4000" dirty="0"/>
              <a:t>Examples</a:t>
            </a:r>
            <a:r>
              <a:rPr lang="en-US" dirty="0"/>
              <a:t>:</a:t>
            </a:r>
          </a:p>
        </p:txBody>
      </p:sp>
      <p:sp>
        <p:nvSpPr>
          <p:cNvPr id="28674" name="Content Placeholder 2"/>
          <p:cNvSpPr>
            <a:spLocks noGrp="1"/>
          </p:cNvSpPr>
          <p:nvPr>
            <p:ph sz="quarter" idx="1"/>
          </p:nvPr>
        </p:nvSpPr>
        <p:spPr>
          <a:xfrm>
            <a:off x="457200" y="1600200"/>
            <a:ext cx="7467600" cy="4873625"/>
          </a:xfrm>
        </p:spPr>
        <p:txBody>
          <a:bodyPr/>
          <a:lstStyle/>
          <a:p>
            <a:pPr eaLnBrk="1" hangingPunct="1"/>
            <a:r>
              <a:rPr lang="en-US" altLang="en-US" dirty="0"/>
              <a:t>Let’s say that this same family (mother and 2 children) also receive funds from VHSP-Prevention to pay an overdue utility bill.  You should</a:t>
            </a:r>
          </a:p>
          <a:p>
            <a:pPr lvl="1" eaLnBrk="1" hangingPunct="1">
              <a:buFont typeface="Wingdings" panose="05000000000000000000" pitchFamily="2" charset="2"/>
              <a:buChar char="v"/>
            </a:pPr>
            <a:r>
              <a:rPr lang="en-US" altLang="en-US" b="1" dirty="0"/>
              <a:t>Add a new sheet </a:t>
            </a:r>
            <a:r>
              <a:rPr lang="en-US" altLang="en-US" dirty="0"/>
              <a:t>on the Housing Stabilization supplement for </a:t>
            </a:r>
            <a:r>
              <a:rPr lang="en-US" altLang="en-US" u="sng" dirty="0"/>
              <a:t>each</a:t>
            </a:r>
            <a:r>
              <a:rPr lang="en-US" altLang="en-US" dirty="0"/>
              <a:t> family member (mother + each child) indicating the date services began for THIS housing service. When entering the date this housing service ended, you will also need to indicate each person’s place of residence at the time services ended.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sz="4000" dirty="0"/>
              <a:t>Examples:</a:t>
            </a:r>
            <a:endParaRPr lang="en-US" dirty="0"/>
          </a:p>
        </p:txBody>
      </p:sp>
      <p:sp>
        <p:nvSpPr>
          <p:cNvPr id="30722" name="Content Placeholder 2"/>
          <p:cNvSpPr>
            <a:spLocks noGrp="1"/>
          </p:cNvSpPr>
          <p:nvPr>
            <p:ph sz="quarter" idx="1"/>
          </p:nvPr>
        </p:nvSpPr>
        <p:spPr>
          <a:xfrm>
            <a:off x="457200" y="1600200"/>
            <a:ext cx="7467600" cy="4873625"/>
          </a:xfrm>
        </p:spPr>
        <p:txBody>
          <a:bodyPr/>
          <a:lstStyle/>
          <a:p>
            <a:pPr eaLnBrk="1" hangingPunct="1"/>
            <a:r>
              <a:rPr lang="en-US" altLang="en-US" dirty="0"/>
              <a:t>So, let’s take this a step further.  Suppose that this mother and her 2 children move from your Emergency Shelter (which is supported by housing funds) into housing supported by BOTH Rapid Re-Housing and by ESG.</a:t>
            </a:r>
          </a:p>
          <a:p>
            <a:pPr lvl="1" eaLnBrk="1" hangingPunct="1">
              <a:buFont typeface="Wingdings" panose="05000000000000000000" pitchFamily="2" charset="2"/>
              <a:buChar char="v"/>
            </a:pPr>
            <a:r>
              <a:rPr lang="en-US" altLang="en-US" sz="1800" dirty="0"/>
              <a:t>Complete your Shelter Services exit information for </a:t>
            </a:r>
            <a:r>
              <a:rPr lang="en-US" altLang="en-US" sz="1800" u="sng" dirty="0"/>
              <a:t>each</a:t>
            </a:r>
            <a:r>
              <a:rPr lang="en-US" altLang="en-US" sz="1800" dirty="0"/>
              <a:t> person</a:t>
            </a:r>
          </a:p>
          <a:p>
            <a:pPr lvl="1" eaLnBrk="1" hangingPunct="1">
              <a:buFont typeface="Wingdings" panose="05000000000000000000" pitchFamily="2" charset="2"/>
              <a:buChar char="v"/>
            </a:pPr>
            <a:r>
              <a:rPr lang="en-US" altLang="en-US" sz="1800" dirty="0"/>
              <a:t>Input the exit date and exit information from their shelter stays into the </a:t>
            </a:r>
            <a:r>
              <a:rPr lang="en-US" sz="1800" dirty="0"/>
              <a:t>already partially completed service sheets on the Housing Stabilization supplements for each person (mother  + 2 children).</a:t>
            </a:r>
            <a:endParaRPr lang="en-US" altLang="en-US" sz="1800" dirty="0"/>
          </a:p>
          <a:p>
            <a:pPr lvl="1" eaLnBrk="1" hangingPunct="1">
              <a:buFont typeface="Wingdings" panose="05000000000000000000" pitchFamily="2" charset="2"/>
              <a:buChar char="v"/>
            </a:pPr>
            <a:r>
              <a:rPr lang="en-US" altLang="en-US" sz="1800" dirty="0"/>
              <a:t>Then open 2 </a:t>
            </a:r>
            <a:r>
              <a:rPr lang="en-US" altLang="en-US" sz="1800" b="1" u="sng" dirty="0"/>
              <a:t>new</a:t>
            </a:r>
            <a:r>
              <a:rPr lang="en-US" altLang="en-US" sz="1800" dirty="0"/>
              <a:t> Housing Stabilization supplements (by adding a “new sheet) for each person (mother + 2 children), one for the VHSP Rapid Re-Housing grant and another for the ESG grant.  When you know the end of service date, you will add that information.</a:t>
            </a:r>
          </a:p>
          <a:p>
            <a:pPr eaLnBrk="1" hangingPunct="1"/>
            <a:endParaRPr lang="en-US"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0" y="3124200"/>
            <a:ext cx="6172200" cy="1893888"/>
          </a:xfrm>
        </p:spPr>
        <p:txBody>
          <a:bodyPr>
            <a:normAutofit/>
          </a:bodyPr>
          <a:lstStyle/>
          <a:p>
            <a:pPr eaLnBrk="1" hangingPunct="1">
              <a:defRPr/>
            </a:pPr>
            <a:r>
              <a:rPr lang="en-US" sz="4000" dirty="0"/>
              <a:t>Housing Stabilization Reports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p:cNvSpPr txBox="1">
            <a:spLocks/>
          </p:cNvSpPr>
          <p:nvPr/>
        </p:nvSpPr>
        <p:spPr>
          <a:xfrm>
            <a:off x="457200" y="274638"/>
            <a:ext cx="7467600" cy="1143000"/>
          </a:xfrm>
          <a:prstGeom prst="rect">
            <a:avLst/>
          </a:prstGeom>
        </p:spPr>
        <p:txBody>
          <a:bodyPr anchor="b">
            <a:normAutofit/>
          </a:bodyPr>
          <a:lst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Franklin Gothic Medium" pitchFamily="34" charset="0"/>
              </a:defRPr>
            </a:lvl2pPr>
            <a:lvl3pPr algn="l" rtl="0" eaLnBrk="0" fontAlgn="base" hangingPunct="0">
              <a:spcBef>
                <a:spcPct val="0"/>
              </a:spcBef>
              <a:spcAft>
                <a:spcPct val="0"/>
              </a:spcAft>
              <a:defRPr sz="3000">
                <a:solidFill>
                  <a:schemeClr val="tx2"/>
                </a:solidFill>
                <a:latin typeface="Franklin Gothic Medium" pitchFamily="34" charset="0"/>
              </a:defRPr>
            </a:lvl3pPr>
            <a:lvl4pPr algn="l" rtl="0" eaLnBrk="0" fontAlgn="base" hangingPunct="0">
              <a:spcBef>
                <a:spcPct val="0"/>
              </a:spcBef>
              <a:spcAft>
                <a:spcPct val="0"/>
              </a:spcAft>
              <a:defRPr sz="3000">
                <a:solidFill>
                  <a:schemeClr val="tx2"/>
                </a:solidFill>
                <a:latin typeface="Franklin Gothic Medium" pitchFamily="34" charset="0"/>
              </a:defRPr>
            </a:lvl4pPr>
            <a:lvl5pPr algn="l" rtl="0" eaLnBrk="0" fontAlgn="base" hangingPunct="0">
              <a:spcBef>
                <a:spcPct val="0"/>
              </a:spcBef>
              <a:spcAft>
                <a:spcPct val="0"/>
              </a:spcAft>
              <a:defRPr sz="3000">
                <a:solidFill>
                  <a:schemeClr val="tx2"/>
                </a:solidFill>
                <a:latin typeface="Franklin Gothic Medium" pitchFamily="34" charset="0"/>
              </a:defRPr>
            </a:lvl5pPr>
            <a:lvl6pPr marL="457200" algn="l" rtl="0" eaLnBrk="1" fontAlgn="base" hangingPunct="1">
              <a:spcBef>
                <a:spcPct val="0"/>
              </a:spcBef>
              <a:spcAft>
                <a:spcPct val="0"/>
              </a:spcAft>
              <a:defRPr sz="3000">
                <a:solidFill>
                  <a:schemeClr val="tx2"/>
                </a:solidFill>
                <a:latin typeface="Franklin Gothic Medium" pitchFamily="34" charset="0"/>
              </a:defRPr>
            </a:lvl6pPr>
            <a:lvl7pPr marL="914400" algn="l" rtl="0" eaLnBrk="1" fontAlgn="base" hangingPunct="1">
              <a:spcBef>
                <a:spcPct val="0"/>
              </a:spcBef>
              <a:spcAft>
                <a:spcPct val="0"/>
              </a:spcAft>
              <a:defRPr sz="3000">
                <a:solidFill>
                  <a:schemeClr val="tx2"/>
                </a:solidFill>
                <a:latin typeface="Franklin Gothic Medium" pitchFamily="34" charset="0"/>
              </a:defRPr>
            </a:lvl7pPr>
            <a:lvl8pPr marL="1371600" algn="l" rtl="0" eaLnBrk="1" fontAlgn="base" hangingPunct="1">
              <a:spcBef>
                <a:spcPct val="0"/>
              </a:spcBef>
              <a:spcAft>
                <a:spcPct val="0"/>
              </a:spcAft>
              <a:defRPr sz="3000">
                <a:solidFill>
                  <a:schemeClr val="tx2"/>
                </a:solidFill>
                <a:latin typeface="Franklin Gothic Medium" pitchFamily="34" charset="0"/>
              </a:defRPr>
            </a:lvl8pPr>
            <a:lvl9pPr marL="1828800" algn="l" rtl="0" eaLnBrk="1" fontAlgn="base" hangingPunct="1">
              <a:spcBef>
                <a:spcPct val="0"/>
              </a:spcBef>
              <a:spcAft>
                <a:spcPct val="0"/>
              </a:spcAft>
              <a:defRPr sz="3000">
                <a:solidFill>
                  <a:schemeClr val="tx2"/>
                </a:solidFill>
                <a:latin typeface="Franklin Gothic Medium" pitchFamily="34" charset="0"/>
              </a:defRPr>
            </a:lvl9pPr>
          </a:lstStyle>
          <a:p>
            <a:pPr eaLnBrk="1" hangingPunct="1">
              <a:defRPr/>
            </a:pPr>
            <a:r>
              <a:rPr lang="en-US" sz="3600" dirty="0"/>
              <a:t>Housing Stabilization Reports</a:t>
            </a:r>
          </a:p>
        </p:txBody>
      </p:sp>
      <p:sp>
        <p:nvSpPr>
          <p:cNvPr id="3" name="Content Placeholder 5"/>
          <p:cNvSpPr txBox="1">
            <a:spLocks/>
          </p:cNvSpPr>
          <p:nvPr/>
        </p:nvSpPr>
        <p:spPr>
          <a:xfrm>
            <a:off x="431800" y="1449965"/>
            <a:ext cx="7467600" cy="2362199"/>
          </a:xfrm>
          <a:prstGeom prst="rect">
            <a:avLst/>
          </a:prstGeom>
        </p:spPr>
        <p:txBody>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6FB833"/>
              </a:buClr>
              <a:buSzPct val="60000"/>
              <a:buFont typeface="Wingdings" panose="05000000000000000000"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C0E5AF"/>
              </a:buClr>
              <a:buSzPct val="60000"/>
              <a:buFont typeface="Wingdings" panose="05000000000000000000"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F3AABE"/>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eaLnBrk="1" hangingPunct="1">
              <a:defRPr/>
            </a:pPr>
            <a:r>
              <a:rPr lang="en-US" altLang="en-US" sz="2200" dirty="0"/>
              <a:t>These reports are published for the </a:t>
            </a:r>
            <a:r>
              <a:rPr lang="en-US" altLang="en-US" sz="2200" b="1" dirty="0"/>
              <a:t>Virginia Department of Housing and Community Development </a:t>
            </a:r>
            <a:r>
              <a:rPr lang="en-US" altLang="en-US" sz="2200" dirty="0"/>
              <a:t>(DHCD), </a:t>
            </a:r>
            <a:r>
              <a:rPr lang="en-US" altLang="en-US" sz="2200" b="1" dirty="0"/>
              <a:t>Housing and Urban Development</a:t>
            </a:r>
            <a:r>
              <a:rPr lang="en-US" altLang="en-US" sz="2200" dirty="0"/>
              <a:t> (HUD, a federal program), and </a:t>
            </a:r>
            <a:r>
              <a:rPr lang="en-US" altLang="en-US" sz="2200" b="1" dirty="0"/>
              <a:t>Emergency Services Grant program </a:t>
            </a:r>
            <a:r>
              <a:rPr lang="en-US" altLang="en-US" sz="2200" dirty="0"/>
              <a:t>(also a federal program, often administered by cities or municipalities).</a:t>
            </a:r>
          </a:p>
          <a:p>
            <a:pPr eaLnBrk="1" hangingPunct="1">
              <a:defRPr/>
            </a:pPr>
            <a:endParaRPr lang="en-US" altLang="en-US" sz="400" dirty="0"/>
          </a:p>
          <a:p>
            <a:pPr eaLnBrk="1" hangingPunct="1">
              <a:defRPr/>
            </a:pPr>
            <a:r>
              <a:rPr lang="en-US" altLang="en-US" sz="2200" dirty="0"/>
              <a:t>The following reports are available:</a:t>
            </a:r>
          </a:p>
          <a:p>
            <a:pPr marL="0" indent="0" eaLnBrk="1" hangingPunct="1">
              <a:buFont typeface="Wingdings" panose="05000000000000000000" pitchFamily="2" charset="2"/>
              <a:buNone/>
              <a:defRPr/>
            </a:pPr>
            <a:endParaRPr lang="en-US" altLang="en-US" sz="500" i="1" dirty="0"/>
          </a:p>
        </p:txBody>
      </p:sp>
      <p:sp>
        <p:nvSpPr>
          <p:cNvPr id="4" name="TextBox 3">
            <a:extLst>
              <a:ext uri="{FF2B5EF4-FFF2-40B4-BE49-F238E27FC236}">
                <a16:creationId xmlns:a16="http://schemas.microsoft.com/office/drawing/2014/main" id="{CA1120CD-27C5-4653-8FFD-2A3E57C75924}"/>
              </a:ext>
            </a:extLst>
          </p:cNvPr>
          <p:cNvSpPr txBox="1">
            <a:spLocks/>
          </p:cNvSpPr>
          <p:nvPr/>
        </p:nvSpPr>
        <p:spPr>
          <a:xfrm>
            <a:off x="431800" y="3844491"/>
            <a:ext cx="7543800" cy="2862322"/>
          </a:xfrm>
          <a:prstGeom prst="rect">
            <a:avLst/>
          </a:prstGeom>
          <a:noFill/>
        </p:spPr>
        <p:txBody>
          <a:bodyPr wrap="square" numCol="2" spcCol="0" rtlCol="0" anchor="t">
            <a:spAutoFit/>
          </a:bodyPr>
          <a:lstStyle/>
          <a:p>
            <a:pPr marL="742950" lvl="1" indent="-285750" eaLnBrk="1" hangingPunct="1">
              <a:buFont typeface="Arial" panose="020B0604020202020204" pitchFamily="34" charset="0"/>
              <a:buChar char="•"/>
              <a:defRPr/>
            </a:pPr>
            <a:r>
              <a:rPr lang="en-US" altLang="en-US" sz="1500" dirty="0"/>
              <a:t>VHSP-Shelter</a:t>
            </a:r>
          </a:p>
          <a:p>
            <a:pPr marL="742950" lvl="1" indent="-285750" eaLnBrk="1" hangingPunct="1">
              <a:buFont typeface="Arial" panose="020B0604020202020204" pitchFamily="34" charset="0"/>
              <a:buChar char="•"/>
              <a:defRPr/>
            </a:pPr>
            <a:r>
              <a:rPr lang="en-US" altLang="en-US" sz="1500" dirty="0"/>
              <a:t>VHSP-Rapid Re-Housing</a:t>
            </a:r>
          </a:p>
          <a:p>
            <a:pPr marL="742950" lvl="1" indent="-285750" eaLnBrk="1" hangingPunct="1">
              <a:buFont typeface="Arial" panose="020B0604020202020204" pitchFamily="34" charset="0"/>
              <a:buChar char="•"/>
              <a:defRPr/>
            </a:pPr>
            <a:r>
              <a:rPr lang="en-US" altLang="en-US" sz="1500" dirty="0"/>
              <a:t>VHSP-Prevention</a:t>
            </a:r>
          </a:p>
          <a:p>
            <a:pPr marL="742950" lvl="1" indent="-285750" eaLnBrk="1" hangingPunct="1">
              <a:buFont typeface="Arial" panose="020B0604020202020204" pitchFamily="34" charset="0"/>
              <a:buChar char="•"/>
              <a:defRPr/>
            </a:pPr>
            <a:r>
              <a:rPr lang="en-US" altLang="en-US" sz="1500" dirty="0"/>
              <a:t>CoC Program Fund – Permanent Supportive Housing</a:t>
            </a:r>
          </a:p>
          <a:p>
            <a:pPr marL="742950" lvl="1" indent="-285750" eaLnBrk="1" hangingPunct="1">
              <a:buFont typeface="Arial" panose="020B0604020202020204" pitchFamily="34" charset="0"/>
              <a:buChar char="•"/>
              <a:defRPr/>
            </a:pPr>
            <a:r>
              <a:rPr lang="en-US" altLang="en-US" sz="1500" dirty="0"/>
              <a:t>CoC Program Fund – Transitional Housing</a:t>
            </a:r>
          </a:p>
          <a:p>
            <a:pPr marL="742950" lvl="1" indent="-285750" eaLnBrk="1" hangingPunct="1">
              <a:buFont typeface="Arial" panose="020B0604020202020204" pitchFamily="34" charset="0"/>
              <a:buChar char="•"/>
              <a:defRPr/>
            </a:pPr>
            <a:r>
              <a:rPr lang="en-US" altLang="en-US" sz="1500" dirty="0"/>
              <a:t>CoC Program Fund – Services Only</a:t>
            </a:r>
          </a:p>
          <a:p>
            <a:pPr marL="742950" lvl="1" indent="-285750" eaLnBrk="1" hangingPunct="1">
              <a:buFont typeface="Arial" panose="020B0604020202020204" pitchFamily="34" charset="0"/>
              <a:buChar char="•"/>
              <a:defRPr/>
            </a:pPr>
            <a:r>
              <a:rPr lang="en-US" altLang="en-US" sz="1500" dirty="0"/>
              <a:t>CoC Program Fund – Homelessness Prevention</a:t>
            </a:r>
          </a:p>
          <a:p>
            <a:pPr marL="742950" lvl="1" indent="-285750" eaLnBrk="1" hangingPunct="1">
              <a:buFont typeface="Arial" panose="020B0604020202020204" pitchFamily="34" charset="0"/>
              <a:buChar char="•"/>
              <a:defRPr/>
            </a:pPr>
            <a:r>
              <a:rPr lang="en-US" altLang="en-US" sz="1500" dirty="0"/>
              <a:t>HUD – Transitional Housing</a:t>
            </a:r>
          </a:p>
          <a:p>
            <a:pPr marL="742950" lvl="1" indent="-285750" eaLnBrk="1" hangingPunct="1">
              <a:buFont typeface="Arial" panose="020B0604020202020204" pitchFamily="34" charset="0"/>
              <a:buChar char="•"/>
              <a:defRPr/>
            </a:pPr>
            <a:r>
              <a:rPr lang="en-US" altLang="en-US" sz="1500" dirty="0"/>
              <a:t>HUD – Prevention</a:t>
            </a:r>
          </a:p>
          <a:p>
            <a:pPr marL="742950" lvl="1" indent="-285750" eaLnBrk="1" hangingPunct="1">
              <a:buFont typeface="Arial" panose="020B0604020202020204" pitchFamily="34" charset="0"/>
              <a:buChar char="•"/>
              <a:defRPr/>
            </a:pPr>
            <a:r>
              <a:rPr lang="en-US" altLang="en-US" sz="1500" dirty="0"/>
              <a:t>HUD – Permanent Supportive Housing</a:t>
            </a:r>
          </a:p>
          <a:p>
            <a:pPr marL="742950" lvl="1" indent="-285750" eaLnBrk="1" hangingPunct="1">
              <a:buFont typeface="Arial" panose="020B0604020202020204" pitchFamily="34" charset="0"/>
              <a:buChar char="•"/>
              <a:defRPr/>
            </a:pPr>
            <a:r>
              <a:rPr lang="en-US" altLang="en-US" sz="1500" dirty="0"/>
              <a:t>HUD – Rapid Re-Housing</a:t>
            </a:r>
          </a:p>
          <a:p>
            <a:pPr marL="742950" lvl="1" indent="-285750" eaLnBrk="1" hangingPunct="1">
              <a:buFont typeface="Arial" panose="020B0604020202020204" pitchFamily="34" charset="0"/>
              <a:buChar char="•"/>
              <a:defRPr/>
            </a:pPr>
            <a:r>
              <a:rPr lang="en-US" altLang="en-US" sz="1500" dirty="0"/>
              <a:t>HUD – Services Only</a:t>
            </a:r>
          </a:p>
          <a:p>
            <a:pPr marL="742950" lvl="1" indent="-285750" eaLnBrk="1" hangingPunct="1">
              <a:buFont typeface="Arial" panose="020B0604020202020204" pitchFamily="34" charset="0"/>
              <a:buChar char="•"/>
              <a:defRPr/>
            </a:pPr>
            <a:r>
              <a:rPr lang="en-US" altLang="en-US" sz="1500" dirty="0"/>
              <a:t>ESG – Rapid Re-Housing</a:t>
            </a:r>
          </a:p>
          <a:p>
            <a:pPr marL="742950" lvl="1" indent="-285750" eaLnBrk="1" hangingPunct="1">
              <a:buFont typeface="Arial" panose="020B0604020202020204" pitchFamily="34" charset="0"/>
              <a:buChar char="•"/>
              <a:defRPr/>
            </a:pPr>
            <a:r>
              <a:rPr lang="en-US" altLang="en-US" sz="1500" dirty="0"/>
              <a:t>ESG – Emergency Shelter</a:t>
            </a:r>
          </a:p>
          <a:p>
            <a:pPr marL="742950" lvl="1" indent="-285750" eaLnBrk="1" hangingPunct="1">
              <a:buFont typeface="Arial" panose="020B0604020202020204" pitchFamily="34" charset="0"/>
              <a:buChar char="•"/>
              <a:defRPr/>
            </a:pPr>
            <a:r>
              <a:rPr lang="en-US" altLang="en-US" sz="1500" dirty="0"/>
              <a:t>ESG – CV Emergency Shelter</a:t>
            </a:r>
          </a:p>
          <a:p>
            <a:pPr marL="742950" lvl="1" indent="-285750" eaLnBrk="1" hangingPunct="1">
              <a:buFont typeface="Arial" panose="020B0604020202020204" pitchFamily="34" charset="0"/>
              <a:buChar char="•"/>
              <a:defRPr/>
            </a:pPr>
            <a:r>
              <a:rPr lang="en-US" altLang="en-US" sz="1500" dirty="0"/>
              <a:t>ESG – CV Rapid Re-Housing</a:t>
            </a:r>
          </a:p>
          <a:p>
            <a:pPr marL="742950" lvl="1" indent="-285750" eaLnBrk="1" hangingPunct="1">
              <a:buFont typeface="Arial" panose="020B0604020202020204" pitchFamily="34" charset="0"/>
              <a:buChar char="•"/>
              <a:defRPr/>
            </a:pPr>
            <a:r>
              <a:rPr lang="en-US" altLang="en-US" sz="1500" dirty="0"/>
              <a:t>ESG – Prevention</a:t>
            </a:r>
          </a:p>
          <a:p>
            <a:pPr marL="742950" lvl="1" indent="-285750" eaLnBrk="1" hangingPunct="1">
              <a:buFont typeface="Arial" panose="020B0604020202020204" pitchFamily="34" charset="0"/>
              <a:buChar char="•"/>
              <a:defRPr/>
            </a:pPr>
            <a:r>
              <a:rPr lang="en-US" altLang="en-US" sz="1500" dirty="0"/>
              <a:t>ESG – CV Outreach</a:t>
            </a:r>
          </a:p>
          <a:p>
            <a:pPr marL="742950" lvl="1" indent="-285750" eaLnBrk="1" hangingPunct="1">
              <a:buFont typeface="Arial" panose="020B0604020202020204" pitchFamily="34" charset="0"/>
              <a:buChar char="•"/>
              <a:defRPr/>
            </a:pPr>
            <a:r>
              <a:rPr lang="en-US" altLang="en-US" sz="1500" dirty="0"/>
              <a:t>Federal (nonstate) HUD</a:t>
            </a:r>
          </a:p>
        </p:txBody>
      </p:sp>
    </p:spTree>
    <p:extLst>
      <p:ext uri="{BB962C8B-B14F-4D97-AF65-F5344CB8AC3E}">
        <p14:creationId xmlns:p14="http://schemas.microsoft.com/office/powerpoint/2010/main" val="13108939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Custom 2">
      <a:dk1>
        <a:sysClr val="windowText" lastClr="000000"/>
      </a:dk1>
      <a:lt1>
        <a:sysClr val="window" lastClr="FFFFFF"/>
      </a:lt1>
      <a:dk2>
        <a:srgbClr val="EA157A"/>
      </a:dk2>
      <a:lt2>
        <a:srgbClr val="D6ECFF"/>
      </a:lt2>
      <a:accent1>
        <a:srgbClr val="7FD13B"/>
      </a:accent1>
      <a:accent2>
        <a:srgbClr val="EA157A"/>
      </a:accent2>
      <a:accent3>
        <a:srgbClr val="FEB80A"/>
      </a:accent3>
      <a:accent4>
        <a:srgbClr val="00ADDC"/>
      </a:accent4>
      <a:accent5>
        <a:srgbClr val="738AC8"/>
      </a:accent5>
      <a:accent6>
        <a:srgbClr val="1AB39F"/>
      </a:accent6>
      <a:hlink>
        <a:srgbClr val="750A3D"/>
      </a:hlink>
      <a:folHlink>
        <a:srgbClr val="5F7791"/>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2">
    <a:dk1>
      <a:sysClr val="windowText" lastClr="000000"/>
    </a:dk1>
    <a:lt1>
      <a:sysClr val="window" lastClr="FFFFFF"/>
    </a:lt1>
    <a:dk2>
      <a:srgbClr val="EA157A"/>
    </a:dk2>
    <a:lt2>
      <a:srgbClr val="D6ECFF"/>
    </a:lt2>
    <a:accent1>
      <a:srgbClr val="7FD13B"/>
    </a:accent1>
    <a:accent2>
      <a:srgbClr val="EA157A"/>
    </a:accent2>
    <a:accent3>
      <a:srgbClr val="FEB80A"/>
    </a:accent3>
    <a:accent4>
      <a:srgbClr val="00ADDC"/>
    </a:accent4>
    <a:accent5>
      <a:srgbClr val="738AC8"/>
    </a:accent5>
    <a:accent6>
      <a:srgbClr val="1AB39F"/>
    </a:accent6>
    <a:hlink>
      <a:srgbClr val="750A3D"/>
    </a:hlink>
    <a:folHlink>
      <a:srgbClr val="5F7791"/>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AF0B7DB10286B4C99F2EC852FBC58FD" ma:contentTypeVersion="11" ma:contentTypeDescription="Create a new document." ma:contentTypeScope="" ma:versionID="80afa050d6f2ad7b5e830fc4359c0d4e">
  <xsd:schema xmlns:xsd="http://www.w3.org/2001/XMLSchema" xmlns:xs="http://www.w3.org/2001/XMLSchema" xmlns:p="http://schemas.microsoft.com/office/2006/metadata/properties" xmlns:ns2="b8af06d5-a303-4c79-94d7-ae40213dcb67" xmlns:ns3="8f717612-3002-4c7f-8035-76070f6e149a" targetNamespace="http://schemas.microsoft.com/office/2006/metadata/properties" ma:root="true" ma:fieldsID="3d75bd723ecb62c89fffc5740da75780" ns2:_="" ns3:_="">
    <xsd:import namespace="b8af06d5-a303-4c79-94d7-ae40213dcb67"/>
    <xsd:import namespace="8f717612-3002-4c7f-8035-76070f6e149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EventHashCode" minOccurs="0"/>
                <xsd:element ref="ns3:MediaServiceGenerationTime" minOccurs="0"/>
                <xsd:element ref="ns3:MediaServiceAutoKeyPoints" minOccurs="0"/>
                <xsd:element ref="ns3:MediaServiceKeyPoints" minOccurs="0"/>
                <xsd:element ref="ns3:MediaServiceDateTaken" minOccurs="0"/>
                <xsd:element ref="ns3:MediaServiceAuto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af06d5-a303-4c79-94d7-ae40213dcb6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f717612-3002-4c7f-8035-76070f6e149a"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37D84B6-2C0B-4B72-9F89-76DED13C24F7}">
  <ds:schemaRefs>
    <ds:schemaRef ds:uri="http://schemas.microsoft.com/sharepoint/v3/contenttype/forms"/>
  </ds:schemaRefs>
</ds:datastoreItem>
</file>

<file path=customXml/itemProps2.xml><?xml version="1.0" encoding="utf-8"?>
<ds:datastoreItem xmlns:ds="http://schemas.openxmlformats.org/officeDocument/2006/customXml" ds:itemID="{2FD2860D-97DF-4182-B70D-0FDC43E920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af06d5-a303-4c79-94d7-ae40213dcb67"/>
    <ds:schemaRef ds:uri="8f717612-3002-4c7f-8035-76070f6e14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0FA1D1B-A2AF-4D47-84AF-D44611D762FA}">
  <ds:schemaRefs>
    <ds:schemaRef ds:uri="http://purl.org/dc/elements/1.1/"/>
    <ds:schemaRef ds:uri="http://schemas.microsoft.com/office/2006/metadata/properties"/>
    <ds:schemaRef ds:uri="http://schemas.microsoft.com/office/2006/documentManagement/types"/>
    <ds:schemaRef ds:uri="http://purl.org/dc/dcmitype/"/>
    <ds:schemaRef ds:uri="http://purl.org/dc/terms/"/>
    <ds:schemaRef ds:uri="http://www.w3.org/XML/1998/namespace"/>
    <ds:schemaRef ds:uri="8f717612-3002-4c7f-8035-76070f6e149a"/>
    <ds:schemaRef ds:uri="http://schemas.microsoft.com/office/infopath/2007/PartnerControls"/>
    <ds:schemaRef ds:uri="http://schemas.openxmlformats.org/package/2006/metadata/core-properties"/>
    <ds:schemaRef ds:uri="b8af06d5-a303-4c79-94d7-ae40213dcb67"/>
  </ds:schemaRefs>
</ds:datastoreItem>
</file>

<file path=docProps/app.xml><?xml version="1.0" encoding="utf-8"?>
<Properties xmlns="http://schemas.openxmlformats.org/officeDocument/2006/extended-properties" xmlns:vt="http://schemas.openxmlformats.org/officeDocument/2006/docPropsVTypes">
  <Template>Theme1</Template>
  <TotalTime>3292</TotalTime>
  <Words>982</Words>
  <Application>Microsoft Office PowerPoint</Application>
  <PresentationFormat>On-screen Show (4:3)</PresentationFormat>
  <Paragraphs>90</Paragraphs>
  <Slides>13</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Franklin Gothic Book</vt:lpstr>
      <vt:lpstr>Franklin Gothic Medium</vt:lpstr>
      <vt:lpstr>Wingdings</vt:lpstr>
      <vt:lpstr>Wingdings 2</vt:lpstr>
      <vt:lpstr>Theme1</vt:lpstr>
      <vt:lpstr>Housing Stabilization Reports For DHCD, HUD, and Emergency Solutions Grant</vt:lpstr>
      <vt:lpstr> Important note:</vt:lpstr>
      <vt:lpstr>How to use the Housing Stabilization supplement</vt:lpstr>
      <vt:lpstr>    Advocacy Form</vt:lpstr>
      <vt:lpstr>Examples:</vt:lpstr>
      <vt:lpstr>Examples:</vt:lpstr>
      <vt:lpstr>Examples:</vt:lpstr>
      <vt:lpstr>Housing Stabilization Reports</vt:lpstr>
      <vt:lpstr>PowerPoint Presentation</vt:lpstr>
      <vt:lpstr>PowerPoint Presentation</vt:lpstr>
      <vt:lpstr>Help Options</vt:lpstr>
      <vt:lpstr> HELP! VAdata’s not working.</vt:lpstr>
      <vt:lpstr>How Can I Get Additional Help About Other Topics or Concerns?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Vadata: VSTOP &amp; Victim Fund Reports</dc:title>
  <dc:creator>Kristine</dc:creator>
  <cp:lastModifiedBy>Tamara Mason</cp:lastModifiedBy>
  <cp:revision>50</cp:revision>
  <dcterms:created xsi:type="dcterms:W3CDTF">2010-12-15T20:57:47Z</dcterms:created>
  <dcterms:modified xsi:type="dcterms:W3CDTF">2021-07-20T19:17:34Z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0x0101006AF0B7DB10286B4C99F2EC852FBC58FD</vt:lpwstr>
  </property>
</Properties>
</file>